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0" r:id="rId1"/>
  </p:sldMasterIdLst>
  <p:notesMasterIdLst>
    <p:notesMasterId r:id="rId52"/>
  </p:notesMasterIdLst>
  <p:sldIdLst>
    <p:sldId id="308" r:id="rId2"/>
    <p:sldId id="307" r:id="rId3"/>
    <p:sldId id="259" r:id="rId4"/>
    <p:sldId id="270" r:id="rId5"/>
    <p:sldId id="276" r:id="rId6"/>
    <p:sldId id="271" r:id="rId7"/>
    <p:sldId id="277" r:id="rId8"/>
    <p:sldId id="278" r:id="rId9"/>
    <p:sldId id="279" r:id="rId10"/>
    <p:sldId id="285" r:id="rId11"/>
    <p:sldId id="268" r:id="rId12"/>
    <p:sldId id="269" r:id="rId13"/>
    <p:sldId id="257" r:id="rId14"/>
    <p:sldId id="280" r:id="rId15"/>
    <p:sldId id="281" r:id="rId16"/>
    <p:sldId id="284" r:id="rId17"/>
    <p:sldId id="286" r:id="rId18"/>
    <p:sldId id="261" r:id="rId19"/>
    <p:sldId id="262" r:id="rId20"/>
    <p:sldId id="263" r:id="rId21"/>
    <p:sldId id="264" r:id="rId22"/>
    <p:sldId id="265" r:id="rId23"/>
    <p:sldId id="266" r:id="rId24"/>
    <p:sldId id="288" r:id="rId25"/>
    <p:sldId id="267" r:id="rId26"/>
    <p:sldId id="274" r:id="rId27"/>
    <p:sldId id="287" r:id="rId28"/>
    <p:sldId id="275" r:id="rId29"/>
    <p:sldId id="283" r:id="rId30"/>
    <p:sldId id="289" r:id="rId31"/>
    <p:sldId id="299" r:id="rId32"/>
    <p:sldId id="300" r:id="rId33"/>
    <p:sldId id="301" r:id="rId34"/>
    <p:sldId id="302" r:id="rId35"/>
    <p:sldId id="303" r:id="rId36"/>
    <p:sldId id="304" r:id="rId37"/>
    <p:sldId id="305" r:id="rId38"/>
    <p:sldId id="306" r:id="rId39"/>
    <p:sldId id="290" r:id="rId40"/>
    <p:sldId id="258" r:id="rId41"/>
    <p:sldId id="295" r:id="rId42"/>
    <p:sldId id="296" r:id="rId43"/>
    <p:sldId id="291" r:id="rId44"/>
    <p:sldId id="292" r:id="rId45"/>
    <p:sldId id="293" r:id="rId46"/>
    <p:sldId id="272" r:id="rId47"/>
    <p:sldId id="273" r:id="rId48"/>
    <p:sldId id="294" r:id="rId49"/>
    <p:sldId id="297" r:id="rId50"/>
    <p:sldId id="298" r:id="rId5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028"/>
    <p:restoredTop sz="73482"/>
  </p:normalViewPr>
  <p:slideViewPr>
    <p:cSldViewPr snapToGrid="0" snapToObjects="1">
      <p:cViewPr varScale="1">
        <p:scale>
          <a:sx n="77" d="100"/>
          <a:sy n="77" d="100"/>
        </p:scale>
        <p:origin x="193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2.svg>
</file>

<file path=ppt/media/image3.png>
</file>

<file path=ppt/media/image4.svg>
</file>

<file path=ppt/media/image5.png>
</file>

<file path=ppt/media/image6.pn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CD7EAA-46A9-0B4B-9CD0-8DD953BDA02C}" type="datetimeFigureOut">
              <a:rPr lang="en-US" smtClean="0"/>
              <a:t>2/14/21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AA886A-8F8A-374F-B178-7ADF951A81FF}" type="slidenum">
              <a:rPr lang="en-US" smtClean="0"/>
              <a:t>‹#›</a:t>
            </a:fld>
            <a:endParaRPr lang="en-US"/>
          </a:p>
        </p:txBody>
      </p:sp>
    </p:spTree>
    <p:extLst>
      <p:ext uri="{BB962C8B-B14F-4D97-AF65-F5344CB8AC3E}">
        <p14:creationId xmlns:p14="http://schemas.microsoft.com/office/powerpoint/2010/main" val="13641624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AA886A-8F8A-374F-B178-7ADF951A81FF}" type="slidenum">
              <a:rPr lang="en-US" smtClean="0"/>
              <a:t>1</a:t>
            </a:fld>
            <a:endParaRPr lang="en-US"/>
          </a:p>
        </p:txBody>
      </p:sp>
    </p:spTree>
    <p:extLst>
      <p:ext uri="{BB962C8B-B14F-4D97-AF65-F5344CB8AC3E}">
        <p14:creationId xmlns:p14="http://schemas.microsoft.com/office/powerpoint/2010/main" val="14348911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Class q: what are the four rhetorical tools we discussed? Logos, ethos and </a:t>
            </a:r>
            <a:r>
              <a:rPr lang="en-US" dirty="0" err="1"/>
              <a:t>kairos</a:t>
            </a:r>
            <a:endParaRPr lang="en-US" dirty="0"/>
          </a:p>
        </p:txBody>
      </p:sp>
      <p:sp>
        <p:nvSpPr>
          <p:cNvPr id="4" name="Slide Number Placeholder 3"/>
          <p:cNvSpPr>
            <a:spLocks noGrp="1"/>
          </p:cNvSpPr>
          <p:nvPr>
            <p:ph type="sldNum" sz="quarter" idx="5"/>
          </p:nvPr>
        </p:nvSpPr>
        <p:spPr/>
        <p:txBody>
          <a:bodyPr/>
          <a:lstStyle/>
          <a:p>
            <a:fld id="{71AA886A-8F8A-374F-B178-7ADF951A81FF}" type="slidenum">
              <a:rPr lang="en-US" smtClean="0"/>
              <a:t>13</a:t>
            </a:fld>
            <a:endParaRPr lang="en-US"/>
          </a:p>
        </p:txBody>
      </p:sp>
    </p:spTree>
    <p:extLst>
      <p:ext uri="{BB962C8B-B14F-4D97-AF65-F5344CB8AC3E}">
        <p14:creationId xmlns:p14="http://schemas.microsoft.com/office/powerpoint/2010/main" val="1198706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Microsoft tablet – year 2000. Wasn’t the right time.</a:t>
            </a:r>
          </a:p>
        </p:txBody>
      </p:sp>
      <p:sp>
        <p:nvSpPr>
          <p:cNvPr id="4" name="Slide Number Placeholder 3"/>
          <p:cNvSpPr>
            <a:spLocks noGrp="1"/>
          </p:cNvSpPr>
          <p:nvPr>
            <p:ph type="sldNum" sz="quarter" idx="10"/>
          </p:nvPr>
        </p:nvSpPr>
        <p:spPr/>
        <p:txBody>
          <a:bodyPr/>
          <a:lstStyle/>
          <a:p>
            <a:fld id="{71AA886A-8F8A-374F-B178-7ADF951A81FF}" type="slidenum">
              <a:rPr lang="en-US" smtClean="0"/>
              <a:t>15</a:t>
            </a:fld>
            <a:endParaRPr lang="en-US"/>
          </a:p>
        </p:txBody>
      </p:sp>
    </p:spTree>
    <p:extLst>
      <p:ext uri="{BB962C8B-B14F-4D97-AF65-F5344CB8AC3E}">
        <p14:creationId xmlns:p14="http://schemas.microsoft.com/office/powerpoint/2010/main" val="28196685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Many ways to make an argument -- one of the most common is what’s called the classical argument</a:t>
            </a:r>
          </a:p>
        </p:txBody>
      </p:sp>
      <p:sp>
        <p:nvSpPr>
          <p:cNvPr id="4" name="Slide Number Placeholder 3"/>
          <p:cNvSpPr>
            <a:spLocks noGrp="1"/>
          </p:cNvSpPr>
          <p:nvPr>
            <p:ph type="sldNum" sz="quarter" idx="5"/>
          </p:nvPr>
        </p:nvSpPr>
        <p:spPr/>
        <p:txBody>
          <a:bodyPr/>
          <a:lstStyle/>
          <a:p>
            <a:fld id="{71AA886A-8F8A-374F-B178-7ADF951A81FF}" type="slidenum">
              <a:rPr lang="en-US" smtClean="0"/>
              <a:t>18</a:t>
            </a:fld>
            <a:endParaRPr lang="en-US"/>
          </a:p>
        </p:txBody>
      </p:sp>
    </p:spTree>
    <p:extLst>
      <p:ext uri="{BB962C8B-B14F-4D97-AF65-F5344CB8AC3E}">
        <p14:creationId xmlns:p14="http://schemas.microsoft.com/office/powerpoint/2010/main" val="32594478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AA886A-8F8A-374F-B178-7ADF951A81FF}" type="slidenum">
              <a:rPr lang="en-US" smtClean="0"/>
              <a:t>37</a:t>
            </a:fld>
            <a:endParaRPr lang="en-US"/>
          </a:p>
        </p:txBody>
      </p:sp>
    </p:spTree>
    <p:extLst>
      <p:ext uri="{BB962C8B-B14F-4D97-AF65-F5344CB8AC3E}">
        <p14:creationId xmlns:p14="http://schemas.microsoft.com/office/powerpoint/2010/main" val="5172318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a:p>
            <a:r>
              <a:rPr lang="en-US" dirty="0"/>
              <a:t>Hypothetical: Consider what would happen if we created a sentient AI that decided the best way to ensure its survival is to destroy humanity…</a:t>
            </a:r>
          </a:p>
          <a:p>
            <a:endParaRPr lang="en-US" dirty="0"/>
          </a:p>
          <a:p>
            <a:r>
              <a:rPr lang="en-US" dirty="0"/>
              <a:t>Reasoned sequence: </a:t>
            </a:r>
            <a:r>
              <a:rPr lang="en-US" dirty="0" err="1"/>
              <a:t>Embyronic</a:t>
            </a:r>
            <a:r>
              <a:rPr lang="en-US" dirty="0"/>
              <a:t> stem cells require us to classify embryos as cellular matter that can be manipulated at will. We do not that for animals. If we did it for humans, it could devalue human life.</a:t>
            </a:r>
          </a:p>
        </p:txBody>
      </p:sp>
      <p:sp>
        <p:nvSpPr>
          <p:cNvPr id="4" name="Slide Number Placeholder 3"/>
          <p:cNvSpPr>
            <a:spLocks noGrp="1"/>
          </p:cNvSpPr>
          <p:nvPr>
            <p:ph type="sldNum" sz="quarter" idx="10"/>
          </p:nvPr>
        </p:nvSpPr>
        <p:spPr/>
        <p:txBody>
          <a:bodyPr/>
          <a:lstStyle/>
          <a:p>
            <a:fld id="{71AA886A-8F8A-374F-B178-7ADF951A81FF}" type="slidenum">
              <a:rPr lang="en-US" smtClean="0"/>
              <a:t>43</a:t>
            </a:fld>
            <a:endParaRPr lang="en-US"/>
          </a:p>
        </p:txBody>
      </p:sp>
    </p:spTree>
    <p:extLst>
      <p:ext uri="{BB962C8B-B14F-4D97-AF65-F5344CB8AC3E}">
        <p14:creationId xmlns:p14="http://schemas.microsoft.com/office/powerpoint/2010/main" val="8305509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Appeals to pathos if vivid</a:t>
            </a:r>
          </a:p>
          <a:p>
            <a:endParaRPr lang="en-US" dirty="0"/>
          </a:p>
          <a:p>
            <a:r>
              <a:rPr lang="en-US" dirty="0"/>
              <a:t>Personal examples are anecdotal, could be made up, not generalizable</a:t>
            </a:r>
          </a:p>
        </p:txBody>
      </p:sp>
      <p:sp>
        <p:nvSpPr>
          <p:cNvPr id="4" name="Slide Number Placeholder 3"/>
          <p:cNvSpPr>
            <a:spLocks noGrp="1"/>
          </p:cNvSpPr>
          <p:nvPr>
            <p:ph type="sldNum" sz="quarter" idx="10"/>
          </p:nvPr>
        </p:nvSpPr>
        <p:spPr/>
        <p:txBody>
          <a:bodyPr/>
          <a:lstStyle/>
          <a:p>
            <a:fld id="{71AA886A-8F8A-374F-B178-7ADF951A81FF}" type="slidenum">
              <a:rPr lang="en-US" smtClean="0"/>
              <a:t>44</a:t>
            </a:fld>
            <a:endParaRPr lang="en-US"/>
          </a:p>
        </p:txBody>
      </p:sp>
    </p:spTree>
    <p:extLst>
      <p:ext uri="{BB962C8B-B14F-4D97-AF65-F5344CB8AC3E}">
        <p14:creationId xmlns:p14="http://schemas.microsoft.com/office/powerpoint/2010/main" val="37416001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Gives feeling of scientific credibility</a:t>
            </a:r>
          </a:p>
          <a:p>
            <a:r>
              <a:rPr lang="en-US" dirty="0"/>
              <a:t>Enhances ethos of writer</a:t>
            </a:r>
          </a:p>
          <a:p>
            <a:endParaRPr lang="en-US" dirty="0"/>
          </a:p>
          <a:p>
            <a:r>
              <a:rPr lang="en-US" dirty="0"/>
              <a:t>Skeptics can point to flaws in methodology. Flaws in this?</a:t>
            </a:r>
          </a:p>
          <a:p>
            <a:endParaRPr lang="en-US" dirty="0"/>
          </a:p>
          <a:p>
            <a:r>
              <a:rPr lang="en-US" dirty="0"/>
              <a:t>- Is April 29</a:t>
            </a:r>
            <a:r>
              <a:rPr lang="en-US" baseline="30000" dirty="0"/>
              <a:t>th</a:t>
            </a:r>
            <a:r>
              <a:rPr lang="en-US" dirty="0"/>
              <a:t> representative? What time of day?</a:t>
            </a:r>
          </a:p>
        </p:txBody>
      </p:sp>
      <p:sp>
        <p:nvSpPr>
          <p:cNvPr id="4" name="Slide Number Placeholder 3"/>
          <p:cNvSpPr>
            <a:spLocks noGrp="1"/>
          </p:cNvSpPr>
          <p:nvPr>
            <p:ph type="sldNum" sz="quarter" idx="10"/>
          </p:nvPr>
        </p:nvSpPr>
        <p:spPr/>
        <p:txBody>
          <a:bodyPr/>
          <a:lstStyle/>
          <a:p>
            <a:fld id="{71AA886A-8F8A-374F-B178-7ADF951A81FF}" type="slidenum">
              <a:rPr lang="en-US" smtClean="0"/>
              <a:t>45</a:t>
            </a:fld>
            <a:endParaRPr lang="en-US"/>
          </a:p>
        </p:txBody>
      </p:sp>
    </p:spTree>
    <p:extLst>
      <p:ext uri="{BB962C8B-B14F-4D97-AF65-F5344CB8AC3E}">
        <p14:creationId xmlns:p14="http://schemas.microsoft.com/office/powerpoint/2010/main" val="6962266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Increases author’s credibility – did the research</a:t>
            </a:r>
          </a:p>
          <a:p>
            <a:r>
              <a:rPr lang="en-US" dirty="0"/>
              <a:t>Can often provide rich , engaging stories to increase pathos</a:t>
            </a:r>
          </a:p>
          <a:p>
            <a:endParaRPr lang="en-US" dirty="0"/>
          </a:p>
          <a:p>
            <a:r>
              <a:rPr lang="en-US" dirty="0"/>
              <a:t>Skeptics can raise doubts about research methodology. What are examples in this paragraph?</a:t>
            </a:r>
          </a:p>
          <a:p>
            <a:pPr marL="171450" indent="-171450">
              <a:buFontTx/>
              <a:buChar char="-"/>
            </a:pPr>
            <a:r>
              <a:rPr lang="en-US" dirty="0"/>
              <a:t>Appropriateness of sample (one residence hall)</a:t>
            </a:r>
          </a:p>
          <a:p>
            <a:pPr marL="171450" indent="-171450">
              <a:buFontTx/>
              <a:buChar char="-"/>
            </a:pPr>
            <a:r>
              <a:rPr lang="en-US" dirty="0"/>
              <a:t>Leading questions, etc.</a:t>
            </a:r>
          </a:p>
        </p:txBody>
      </p:sp>
      <p:sp>
        <p:nvSpPr>
          <p:cNvPr id="4" name="Slide Number Placeholder 3"/>
          <p:cNvSpPr>
            <a:spLocks noGrp="1"/>
          </p:cNvSpPr>
          <p:nvPr>
            <p:ph type="sldNum" sz="quarter" idx="10"/>
          </p:nvPr>
        </p:nvSpPr>
        <p:spPr/>
        <p:txBody>
          <a:bodyPr/>
          <a:lstStyle/>
          <a:p>
            <a:fld id="{71AA886A-8F8A-374F-B178-7ADF951A81FF}" type="slidenum">
              <a:rPr lang="en-US" smtClean="0"/>
              <a:t>46</a:t>
            </a:fld>
            <a:endParaRPr lang="en-US"/>
          </a:p>
        </p:txBody>
      </p:sp>
    </p:spTree>
    <p:extLst>
      <p:ext uri="{BB962C8B-B14F-4D97-AF65-F5344CB8AC3E}">
        <p14:creationId xmlns:p14="http://schemas.microsoft.com/office/powerpoint/2010/main" val="32792531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Many people like to defer judgment to established experts</a:t>
            </a:r>
          </a:p>
          <a:p>
            <a:r>
              <a:rPr lang="en-US" dirty="0"/>
              <a:t>Appeals to ethos</a:t>
            </a:r>
          </a:p>
          <a:p>
            <a:endParaRPr lang="en-US" dirty="0"/>
          </a:p>
          <a:p>
            <a:r>
              <a:rPr lang="en-US" dirty="0"/>
              <a:t>Less persuasive than direct data</a:t>
            </a:r>
          </a:p>
        </p:txBody>
      </p:sp>
      <p:sp>
        <p:nvSpPr>
          <p:cNvPr id="4" name="Slide Number Placeholder 3"/>
          <p:cNvSpPr>
            <a:spLocks noGrp="1"/>
          </p:cNvSpPr>
          <p:nvPr>
            <p:ph type="sldNum" sz="quarter" idx="10"/>
          </p:nvPr>
        </p:nvSpPr>
        <p:spPr/>
        <p:txBody>
          <a:bodyPr/>
          <a:lstStyle/>
          <a:p>
            <a:fld id="{71AA886A-8F8A-374F-B178-7ADF951A81FF}" type="slidenum">
              <a:rPr lang="en-US" smtClean="0"/>
              <a:t>47</a:t>
            </a:fld>
            <a:endParaRPr lang="en-US"/>
          </a:p>
        </p:txBody>
      </p:sp>
    </p:spTree>
    <p:extLst>
      <p:ext uri="{BB962C8B-B14F-4D97-AF65-F5344CB8AC3E}">
        <p14:creationId xmlns:p14="http://schemas.microsoft.com/office/powerpoint/2010/main" val="28237454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Powerful snapshots of aggregate data</a:t>
            </a:r>
          </a:p>
          <a:p>
            <a:r>
              <a:rPr lang="en-US" dirty="0"/>
              <a:t>People like numbers</a:t>
            </a:r>
          </a:p>
          <a:p>
            <a:endParaRPr lang="en-US" dirty="0"/>
          </a:p>
          <a:p>
            <a:r>
              <a:rPr lang="en-US" dirty="0"/>
              <a:t>Skeptics can question methods, interpretation of data</a:t>
            </a:r>
          </a:p>
          <a:p>
            <a:r>
              <a:rPr lang="en-US" dirty="0"/>
              <a:t>They can be calculated and displayed in misleading ways (maybe they were married but got divorced?)</a:t>
            </a:r>
          </a:p>
        </p:txBody>
      </p:sp>
      <p:sp>
        <p:nvSpPr>
          <p:cNvPr id="4" name="Slide Number Placeholder 3"/>
          <p:cNvSpPr>
            <a:spLocks noGrp="1"/>
          </p:cNvSpPr>
          <p:nvPr>
            <p:ph type="sldNum" sz="quarter" idx="10"/>
          </p:nvPr>
        </p:nvSpPr>
        <p:spPr/>
        <p:txBody>
          <a:bodyPr/>
          <a:lstStyle/>
          <a:p>
            <a:fld id="{71AA886A-8F8A-374F-B178-7ADF951A81FF}" type="slidenum">
              <a:rPr lang="en-US" smtClean="0"/>
              <a:t>48</a:t>
            </a:fld>
            <a:endParaRPr lang="en-US"/>
          </a:p>
        </p:txBody>
      </p:sp>
    </p:spTree>
    <p:extLst>
      <p:ext uri="{BB962C8B-B14F-4D97-AF65-F5344CB8AC3E}">
        <p14:creationId xmlns:p14="http://schemas.microsoft.com/office/powerpoint/2010/main" val="1818049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AA886A-8F8A-374F-B178-7ADF951A81FF}" type="slidenum">
              <a:rPr lang="en-US" smtClean="0"/>
              <a:t>2</a:t>
            </a:fld>
            <a:endParaRPr lang="en-US"/>
          </a:p>
        </p:txBody>
      </p:sp>
    </p:spTree>
    <p:extLst>
      <p:ext uri="{BB962C8B-B14F-4D97-AF65-F5344CB8AC3E}">
        <p14:creationId xmlns:p14="http://schemas.microsoft.com/office/powerpoint/2010/main" val="4917670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“truth seeking”</a:t>
            </a:r>
          </a:p>
        </p:txBody>
      </p:sp>
      <p:sp>
        <p:nvSpPr>
          <p:cNvPr id="4" name="Slide Number Placeholder 3"/>
          <p:cNvSpPr>
            <a:spLocks noGrp="1"/>
          </p:cNvSpPr>
          <p:nvPr>
            <p:ph type="sldNum" sz="quarter" idx="5"/>
          </p:nvPr>
        </p:nvSpPr>
        <p:spPr/>
        <p:txBody>
          <a:bodyPr/>
          <a:lstStyle/>
          <a:p>
            <a:fld id="{71AA886A-8F8A-374F-B178-7ADF951A81FF}" type="slidenum">
              <a:rPr lang="en-US" smtClean="0"/>
              <a:t>3</a:t>
            </a:fld>
            <a:endParaRPr lang="en-US"/>
          </a:p>
        </p:txBody>
      </p:sp>
    </p:spTree>
    <p:extLst>
      <p:ext uri="{BB962C8B-B14F-4D97-AF65-F5344CB8AC3E}">
        <p14:creationId xmlns:p14="http://schemas.microsoft.com/office/powerpoint/2010/main" val="26897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1AA886A-8F8A-374F-B178-7ADF951A81FF}" type="slidenum">
              <a:rPr lang="en-US" smtClean="0"/>
              <a:t>4</a:t>
            </a:fld>
            <a:endParaRPr lang="en-US"/>
          </a:p>
        </p:txBody>
      </p:sp>
    </p:spTree>
    <p:extLst>
      <p:ext uri="{BB962C8B-B14F-4D97-AF65-F5344CB8AC3E}">
        <p14:creationId xmlns:p14="http://schemas.microsoft.com/office/powerpoint/2010/main" val="3278218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What does it mean for a school to fail? Can define that in multiple ways.</a:t>
            </a:r>
          </a:p>
          <a:p>
            <a:endParaRPr lang="en-US" dirty="0"/>
          </a:p>
          <a:p>
            <a:r>
              <a:rPr lang="en-US" dirty="0"/>
              <a:t>What does “safe for human consumption” mean? Immediately kills you?</a:t>
            </a:r>
          </a:p>
        </p:txBody>
      </p:sp>
      <p:sp>
        <p:nvSpPr>
          <p:cNvPr id="4" name="Slide Number Placeholder 3"/>
          <p:cNvSpPr>
            <a:spLocks noGrp="1"/>
          </p:cNvSpPr>
          <p:nvPr>
            <p:ph type="sldNum" sz="quarter" idx="10"/>
          </p:nvPr>
        </p:nvSpPr>
        <p:spPr/>
        <p:txBody>
          <a:bodyPr/>
          <a:lstStyle/>
          <a:p>
            <a:fld id="{71AA886A-8F8A-374F-B178-7ADF951A81FF}" type="slidenum">
              <a:rPr lang="en-US" smtClean="0"/>
              <a:t>5</a:t>
            </a:fld>
            <a:endParaRPr lang="en-US"/>
          </a:p>
        </p:txBody>
      </p:sp>
    </p:spTree>
    <p:extLst>
      <p:ext uri="{BB962C8B-B14F-4D97-AF65-F5344CB8AC3E}">
        <p14:creationId xmlns:p14="http://schemas.microsoft.com/office/powerpoint/2010/main" val="2613925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Two ends of the spectrum of unreasonable participants…</a:t>
            </a:r>
          </a:p>
          <a:p>
            <a:endParaRPr lang="en-US" dirty="0"/>
          </a:p>
          <a:p>
            <a:r>
              <a:rPr lang="en-US" dirty="0"/>
              <a:t>Russell’s teapot – philosophical burden of proof lies upon a person making unfalsifiable claims.</a:t>
            </a:r>
          </a:p>
          <a:p>
            <a:pPr marL="171450" indent="-171450">
              <a:buFontTx/>
              <a:buChar char="-"/>
            </a:pPr>
            <a:r>
              <a:rPr lang="en-US" dirty="0"/>
              <a:t>Teapot orbits the Sun in an elliptical orbit somewhere in space between Earth and Mars. Too small for even most powerful telescopes to detect.</a:t>
            </a:r>
          </a:p>
          <a:p>
            <a:pPr marL="171450" indent="-171450">
              <a:buFontTx/>
              <a:buChar char="-"/>
            </a:pPr>
            <a:r>
              <a:rPr lang="en-US" dirty="0"/>
              <a:t>Who says no?</a:t>
            </a:r>
          </a:p>
          <a:p>
            <a:pPr marL="171450" indent="-171450">
              <a:buFontTx/>
              <a:buChar char="-"/>
            </a:pPr>
            <a:r>
              <a:rPr lang="en-US" dirty="0"/>
              <a:t>Can’t disprove, doesn’t mean that it’s proved.</a:t>
            </a:r>
          </a:p>
        </p:txBody>
      </p:sp>
      <p:sp>
        <p:nvSpPr>
          <p:cNvPr id="4" name="Slide Number Placeholder 3"/>
          <p:cNvSpPr>
            <a:spLocks noGrp="1"/>
          </p:cNvSpPr>
          <p:nvPr>
            <p:ph type="sldNum" sz="quarter" idx="10"/>
          </p:nvPr>
        </p:nvSpPr>
        <p:spPr/>
        <p:txBody>
          <a:bodyPr/>
          <a:lstStyle/>
          <a:p>
            <a:fld id="{71AA886A-8F8A-374F-B178-7ADF951A81FF}" type="slidenum">
              <a:rPr lang="en-US" smtClean="0"/>
              <a:t>7</a:t>
            </a:fld>
            <a:endParaRPr lang="en-US"/>
          </a:p>
        </p:txBody>
      </p:sp>
    </p:spTree>
    <p:extLst>
      <p:ext uri="{BB962C8B-B14F-4D97-AF65-F5344CB8AC3E}">
        <p14:creationId xmlns:p14="http://schemas.microsoft.com/office/powerpoint/2010/main" val="5529299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The second way you can get into a pseudo argument is through the lack of shared assumptions.</a:t>
            </a:r>
          </a:p>
          <a:p>
            <a:endParaRPr lang="en-US" dirty="0"/>
          </a:p>
          <a:p>
            <a:r>
              <a:rPr lang="en-US" dirty="0"/>
              <a:t>You and your interlocutor need to agree upon a starting point if any consensus is to be reached.</a:t>
            </a:r>
          </a:p>
          <a:p>
            <a:endParaRPr lang="en-US" dirty="0"/>
          </a:p>
          <a:p>
            <a:r>
              <a:rPr lang="en-US" dirty="0"/>
              <a:t>Examples of the lack of shared assumptions?</a:t>
            </a:r>
          </a:p>
          <a:p>
            <a:r>
              <a:rPr lang="en-US" dirty="0"/>
              <a:t>- </a:t>
            </a:r>
            <a:r>
              <a:rPr lang="en-US" dirty="0" err="1"/>
              <a:t>Idealogues</a:t>
            </a:r>
            <a:endParaRPr lang="en-US" dirty="0"/>
          </a:p>
          <a:p>
            <a:r>
              <a:rPr lang="en-US" dirty="0"/>
              <a:t>- Bringing in highly personal opinions</a:t>
            </a:r>
          </a:p>
        </p:txBody>
      </p:sp>
      <p:sp>
        <p:nvSpPr>
          <p:cNvPr id="4" name="Slide Number Placeholder 3"/>
          <p:cNvSpPr>
            <a:spLocks noGrp="1"/>
          </p:cNvSpPr>
          <p:nvPr>
            <p:ph type="sldNum" sz="quarter" idx="10"/>
          </p:nvPr>
        </p:nvSpPr>
        <p:spPr/>
        <p:txBody>
          <a:bodyPr/>
          <a:lstStyle/>
          <a:p>
            <a:fld id="{71AA886A-8F8A-374F-B178-7ADF951A81FF}" type="slidenum">
              <a:rPr lang="en-US" smtClean="0"/>
              <a:t>8</a:t>
            </a:fld>
            <a:endParaRPr lang="en-US"/>
          </a:p>
        </p:txBody>
      </p:sp>
    </p:spTree>
    <p:extLst>
      <p:ext uri="{BB962C8B-B14F-4D97-AF65-F5344CB8AC3E}">
        <p14:creationId xmlns:p14="http://schemas.microsoft.com/office/powerpoint/2010/main" val="34472552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What’s an example?</a:t>
            </a:r>
          </a:p>
        </p:txBody>
      </p:sp>
      <p:sp>
        <p:nvSpPr>
          <p:cNvPr id="4" name="Slide Number Placeholder 3"/>
          <p:cNvSpPr>
            <a:spLocks noGrp="1"/>
          </p:cNvSpPr>
          <p:nvPr>
            <p:ph type="sldNum" sz="quarter" idx="5"/>
          </p:nvPr>
        </p:nvSpPr>
        <p:spPr/>
        <p:txBody>
          <a:bodyPr/>
          <a:lstStyle/>
          <a:p>
            <a:fld id="{71AA886A-8F8A-374F-B178-7ADF951A81FF}" type="slidenum">
              <a:rPr lang="en-US" smtClean="0"/>
              <a:t>11</a:t>
            </a:fld>
            <a:endParaRPr lang="en-US"/>
          </a:p>
        </p:txBody>
      </p:sp>
    </p:spTree>
    <p:extLst>
      <p:ext uri="{BB962C8B-B14F-4D97-AF65-F5344CB8AC3E}">
        <p14:creationId xmlns:p14="http://schemas.microsoft.com/office/powerpoint/2010/main" val="12207857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Fall 2020: 2020 election; pandemics; racial justice</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Fall 2018: Twitter banning Alex Jones; Colin Kaepernick Nike ad; Bob Woodward book on </a:t>
            </a:r>
            <a:r>
              <a:rPr lang="en-US" sz="1200" kern="1200" dirty="0" err="1">
                <a:solidFill>
                  <a:schemeClr val="tx1"/>
                </a:solidFill>
                <a:effectLst/>
                <a:latin typeface="+mn-lt"/>
                <a:ea typeface="+mn-ea"/>
                <a:cs typeface="+mn-cs"/>
              </a:rPr>
              <a:t>Preisdent</a:t>
            </a:r>
            <a:r>
              <a:rPr lang="en-US" sz="1200" kern="1200" dirty="0">
                <a:solidFill>
                  <a:schemeClr val="tx1"/>
                </a:solidFill>
                <a:effectLst/>
                <a:latin typeface="+mn-lt"/>
                <a:ea typeface="+mn-ea"/>
                <a:cs typeface="+mn-cs"/>
              </a:rPr>
              <a:t> Trump</a:t>
            </a:r>
          </a:p>
          <a:p>
            <a:pPr lvl="0"/>
            <a:r>
              <a:rPr lang="en-US" sz="1200" kern="1200" dirty="0">
                <a:solidFill>
                  <a:schemeClr val="tx1"/>
                </a:solidFill>
                <a:effectLst/>
                <a:latin typeface="+mn-lt"/>
                <a:ea typeface="+mn-ea"/>
                <a:cs typeface="+mn-cs"/>
              </a:rPr>
              <a:t>Fall 2017: Should you dox a </a:t>
            </a:r>
            <a:r>
              <a:rPr lang="en-US" sz="1200" kern="1200" dirty="0" err="1">
                <a:solidFill>
                  <a:schemeClr val="tx1"/>
                </a:solidFill>
                <a:effectLst/>
                <a:latin typeface="+mn-lt"/>
                <a:ea typeface="+mn-ea"/>
                <a:cs typeface="+mn-cs"/>
              </a:rPr>
              <a:t>nazi</a:t>
            </a:r>
            <a:r>
              <a:rPr lang="en-US" sz="1200" kern="1200" dirty="0">
                <a:solidFill>
                  <a:schemeClr val="tx1"/>
                </a:solidFill>
                <a:effectLst/>
                <a:latin typeface="+mn-lt"/>
                <a:ea typeface="+mn-ea"/>
                <a:cs typeface="+mn-cs"/>
              </a:rPr>
              <a:t>?</a:t>
            </a:r>
          </a:p>
          <a:p>
            <a:pPr lvl="0"/>
            <a:r>
              <a:rPr lang="en-US" sz="1200" kern="1200" dirty="0">
                <a:solidFill>
                  <a:schemeClr val="tx1"/>
                </a:solidFill>
                <a:effectLst/>
                <a:latin typeface="+mn-lt"/>
                <a:ea typeface="+mn-ea"/>
                <a:cs typeface="+mn-cs"/>
              </a:rPr>
              <a:t>Fall 2016: Racism and Colin </a:t>
            </a:r>
            <a:r>
              <a:rPr lang="en-US" sz="1200" kern="1200" dirty="0" err="1">
                <a:solidFill>
                  <a:schemeClr val="tx1"/>
                </a:solidFill>
                <a:effectLst/>
                <a:latin typeface="+mn-lt"/>
                <a:ea typeface="+mn-ea"/>
                <a:cs typeface="+mn-cs"/>
              </a:rPr>
              <a:t>Kapernick’s</a:t>
            </a:r>
            <a:r>
              <a:rPr lang="en-US" sz="1200" kern="1200" dirty="0">
                <a:solidFill>
                  <a:schemeClr val="tx1"/>
                </a:solidFill>
                <a:effectLst/>
                <a:latin typeface="+mn-lt"/>
                <a:ea typeface="+mn-ea"/>
                <a:cs typeface="+mn-cs"/>
              </a:rPr>
              <a:t> protest</a:t>
            </a:r>
          </a:p>
          <a:p>
            <a:pPr lvl="0"/>
            <a:r>
              <a:rPr lang="en-US" sz="1200" kern="1200" dirty="0">
                <a:solidFill>
                  <a:schemeClr val="tx1"/>
                </a:solidFill>
                <a:effectLst/>
                <a:latin typeface="+mn-lt"/>
                <a:ea typeface="+mn-ea"/>
                <a:cs typeface="+mn-cs"/>
              </a:rPr>
              <a:t>Fall 2015: Immigration reform</a:t>
            </a:r>
          </a:p>
          <a:p>
            <a:pPr lvl="0"/>
            <a:r>
              <a:rPr lang="en-US" sz="1200" kern="1200" dirty="0">
                <a:solidFill>
                  <a:schemeClr val="tx1"/>
                </a:solidFill>
                <a:effectLst/>
                <a:latin typeface="+mn-lt"/>
                <a:ea typeface="+mn-ea"/>
                <a:cs typeface="+mn-cs"/>
              </a:rPr>
              <a:t>Fall 2014: ALS</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Non-</a:t>
            </a:r>
            <a:r>
              <a:rPr lang="en-US" sz="1200" kern="1200" dirty="0" err="1">
                <a:solidFill>
                  <a:schemeClr val="tx1"/>
                </a:solidFill>
                <a:effectLst/>
                <a:latin typeface="+mn-lt"/>
                <a:ea typeface="+mn-ea"/>
                <a:cs typeface="+mn-cs"/>
              </a:rPr>
              <a:t>kairotic</a:t>
            </a:r>
            <a:r>
              <a:rPr lang="en-US" sz="1200" kern="1200" dirty="0">
                <a:solidFill>
                  <a:schemeClr val="tx1"/>
                </a:solidFill>
                <a:effectLst/>
                <a:latin typeface="+mn-lt"/>
                <a:ea typeface="+mn-ea"/>
                <a:cs typeface="+mn-cs"/>
              </a:rPr>
              <a:t>:</a:t>
            </a:r>
          </a:p>
          <a:p>
            <a:pPr lvl="0"/>
            <a:r>
              <a:rPr lang="en-US" sz="1200" kern="1200" dirty="0">
                <a:solidFill>
                  <a:schemeClr val="tx1"/>
                </a:solidFill>
                <a:effectLst/>
                <a:latin typeface="+mn-lt"/>
                <a:ea typeface="+mn-ea"/>
                <a:cs typeface="+mn-cs"/>
              </a:rPr>
              <a:t>Earthquake relief for Haiti</a:t>
            </a:r>
          </a:p>
          <a:p>
            <a:pPr lvl="0"/>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71AA886A-8F8A-374F-B178-7ADF951A81FF}" type="slidenum">
              <a:rPr lang="en-US" smtClean="0"/>
              <a:t>12</a:t>
            </a:fld>
            <a:endParaRPr lang="en-US"/>
          </a:p>
        </p:txBody>
      </p:sp>
    </p:spTree>
    <p:extLst>
      <p:ext uri="{BB962C8B-B14F-4D97-AF65-F5344CB8AC3E}">
        <p14:creationId xmlns:p14="http://schemas.microsoft.com/office/powerpoint/2010/main" val="31076125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E778DFB-46B6-2D4A-A567-E34EA2924E7E}" type="datetime1">
              <a:rPr lang="en-US" smtClean="0"/>
              <a:t>2/14/21</a:t>
            </a:fld>
            <a:endParaRPr lang="en-US" dirty="0"/>
          </a:p>
        </p:txBody>
      </p:sp>
      <p:sp>
        <p:nvSpPr>
          <p:cNvPr id="5" name="Footer Placeholder 4"/>
          <p:cNvSpPr>
            <a:spLocks noGrp="1"/>
          </p:cNvSpPr>
          <p:nvPr>
            <p:ph type="ftr" sz="quarter" idx="11"/>
          </p:nvPr>
        </p:nvSpPr>
        <p:spPr>
          <a:xfrm>
            <a:off x="2814638" y="6356351"/>
            <a:ext cx="3529012" cy="365125"/>
          </a:xfrm>
        </p:spPr>
        <p:txBody>
          <a:bodyPr/>
          <a:lstStyle/>
          <a:p>
            <a:r>
              <a:rPr lang="en-US"/>
              <a:t>Copyright 2021 Blair MacIntyre ((CC BY-NC-SA 4.0))</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92409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1AD843-2C29-BE47-A996-120A04169E02}" type="datetime1">
              <a:rPr lang="en-US" smtClean="0"/>
              <a:t>2/14/21</a:t>
            </a:fld>
            <a:endParaRPr lang="en-US" dirty="0"/>
          </a:p>
        </p:txBody>
      </p:sp>
      <p:sp>
        <p:nvSpPr>
          <p:cNvPr id="5" name="Footer Placeholder 4"/>
          <p:cNvSpPr>
            <a:spLocks noGrp="1"/>
          </p:cNvSpPr>
          <p:nvPr>
            <p:ph type="ftr" sz="quarter" idx="11"/>
          </p:nvPr>
        </p:nvSpPr>
        <p:spPr/>
        <p:txBody>
          <a:bodyPr/>
          <a:lstStyle/>
          <a:p>
            <a:r>
              <a:rPr lang="en-US"/>
              <a:t>Copyright 2021 Blair MacIntyre ((CC BY-NC-SA 4.0))</a:t>
            </a:r>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5405742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E3FC3C2-BC8C-BB45-8EFE-24119A3A7C45}" type="datetime1">
              <a:rPr lang="en-US" smtClean="0"/>
              <a:t>2/14/21</a:t>
            </a:fld>
            <a:endParaRPr lang="en-US" dirty="0"/>
          </a:p>
        </p:txBody>
      </p:sp>
      <p:sp>
        <p:nvSpPr>
          <p:cNvPr id="5" name="Footer Placeholder 4"/>
          <p:cNvSpPr>
            <a:spLocks noGrp="1"/>
          </p:cNvSpPr>
          <p:nvPr>
            <p:ph type="ftr" sz="quarter" idx="11"/>
          </p:nvPr>
        </p:nvSpPr>
        <p:spPr/>
        <p:txBody>
          <a:bodyPr/>
          <a:lstStyle/>
          <a:p>
            <a:r>
              <a:rPr lang="en-US"/>
              <a:t>Copyright 2021 Blair MacIntyre ((CC BY-NC-SA 4.0))</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55055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1B8150-4E75-FF49-B9A2-01289F665147}" type="datetime1">
              <a:rPr lang="en-US" smtClean="0"/>
              <a:t>2/14/21</a:t>
            </a:fld>
            <a:endParaRPr lang="en-US" dirty="0"/>
          </a:p>
        </p:txBody>
      </p:sp>
      <p:sp>
        <p:nvSpPr>
          <p:cNvPr id="5" name="Footer Placeholder 4"/>
          <p:cNvSpPr>
            <a:spLocks noGrp="1"/>
          </p:cNvSpPr>
          <p:nvPr>
            <p:ph type="ftr" sz="quarter" idx="11"/>
          </p:nvPr>
        </p:nvSpPr>
        <p:spPr/>
        <p:txBody>
          <a:bodyPr/>
          <a:lstStyle/>
          <a:p>
            <a:r>
              <a:rPr lang="en-US"/>
              <a:t>Copyright 2021 Blair MacIntyre ((CC BY-NC-SA 4.0))</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7815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4CA1B0-C717-8647-8817-F7182BE8672C}" type="datetime1">
              <a:rPr lang="en-US" smtClean="0"/>
              <a:t>2/14/21</a:t>
            </a:fld>
            <a:endParaRPr lang="en-US" dirty="0"/>
          </a:p>
        </p:txBody>
      </p:sp>
      <p:sp>
        <p:nvSpPr>
          <p:cNvPr id="5" name="Footer Placeholder 4"/>
          <p:cNvSpPr>
            <a:spLocks noGrp="1"/>
          </p:cNvSpPr>
          <p:nvPr>
            <p:ph type="ftr" sz="quarter" idx="11"/>
          </p:nvPr>
        </p:nvSpPr>
        <p:spPr/>
        <p:txBody>
          <a:bodyPr/>
          <a:lstStyle/>
          <a:p>
            <a:r>
              <a:rPr lang="en-US"/>
              <a:t>Copyright 2021 Blair MacIntyre ((CC BY-NC-SA 4.0))</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51299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41CEE33-6C23-CD43-AC96-AE2DD21B374B}" type="datetime1">
              <a:rPr lang="en-US" smtClean="0"/>
              <a:t>2/14/21</a:t>
            </a:fld>
            <a:endParaRPr lang="en-US" dirty="0"/>
          </a:p>
        </p:txBody>
      </p:sp>
      <p:sp>
        <p:nvSpPr>
          <p:cNvPr id="6" name="Footer Placeholder 5"/>
          <p:cNvSpPr>
            <a:spLocks noGrp="1"/>
          </p:cNvSpPr>
          <p:nvPr>
            <p:ph type="ftr" sz="quarter" idx="11"/>
          </p:nvPr>
        </p:nvSpPr>
        <p:spPr/>
        <p:txBody>
          <a:bodyPr/>
          <a:lstStyle/>
          <a:p>
            <a:r>
              <a:rPr lang="en-US"/>
              <a:t>Copyright 2021 Blair MacIntyre ((CC BY-NC-SA 4.0))</a:t>
            </a:r>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1923361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334F37C-7DAA-3D4F-BD4F-C76EE10A6EA2}" type="datetime1">
              <a:rPr lang="en-US" smtClean="0"/>
              <a:t>2/14/21</a:t>
            </a:fld>
            <a:endParaRPr lang="en-US" dirty="0"/>
          </a:p>
        </p:txBody>
      </p:sp>
      <p:sp>
        <p:nvSpPr>
          <p:cNvPr id="8" name="Footer Placeholder 7"/>
          <p:cNvSpPr>
            <a:spLocks noGrp="1"/>
          </p:cNvSpPr>
          <p:nvPr>
            <p:ph type="ftr" sz="quarter" idx="11"/>
          </p:nvPr>
        </p:nvSpPr>
        <p:spPr/>
        <p:txBody>
          <a:bodyPr/>
          <a:lstStyle/>
          <a:p>
            <a:r>
              <a:rPr lang="en-US"/>
              <a:t>Copyright 2021 Blair MacIntyre ((CC BY-NC-SA 4.0))</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32150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D6B28F8-2DE1-2F49-A825-96E873735A97}" type="datetime1">
              <a:rPr lang="en-US" smtClean="0"/>
              <a:t>2/14/21</a:t>
            </a:fld>
            <a:endParaRPr lang="en-US" dirty="0"/>
          </a:p>
        </p:txBody>
      </p:sp>
      <p:sp>
        <p:nvSpPr>
          <p:cNvPr id="4" name="Footer Placeholder 3"/>
          <p:cNvSpPr>
            <a:spLocks noGrp="1"/>
          </p:cNvSpPr>
          <p:nvPr>
            <p:ph type="ftr" sz="quarter" idx="11"/>
          </p:nvPr>
        </p:nvSpPr>
        <p:spPr/>
        <p:txBody>
          <a:bodyPr/>
          <a:lstStyle/>
          <a:p>
            <a:r>
              <a:rPr lang="en-US"/>
              <a:t>Copyright 2021 Blair MacIntyre ((CC BY-NC-SA 4.0))</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87289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AB7E60-F4C4-DF41-A2F0-D56EC6F0C6FB}" type="datetime1">
              <a:rPr lang="en-US" smtClean="0"/>
              <a:t>2/14/21</a:t>
            </a:fld>
            <a:endParaRPr lang="en-US" dirty="0"/>
          </a:p>
        </p:txBody>
      </p:sp>
      <p:sp>
        <p:nvSpPr>
          <p:cNvPr id="3" name="Footer Placeholder 2"/>
          <p:cNvSpPr>
            <a:spLocks noGrp="1"/>
          </p:cNvSpPr>
          <p:nvPr>
            <p:ph type="ftr" sz="quarter" idx="11"/>
          </p:nvPr>
        </p:nvSpPr>
        <p:spPr/>
        <p:txBody>
          <a:bodyPr/>
          <a:lstStyle/>
          <a:p>
            <a:r>
              <a:rPr lang="en-US"/>
              <a:t>Copyright 2021 Blair MacIntyre ((CC BY-NC-SA 4.0))</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05937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3860591-17A9-A648-B9ED-8B4BB9A97906}" type="datetime1">
              <a:rPr lang="en-US" smtClean="0"/>
              <a:t>2/14/21</a:t>
            </a:fld>
            <a:endParaRPr lang="en-US" dirty="0"/>
          </a:p>
        </p:txBody>
      </p:sp>
      <p:sp>
        <p:nvSpPr>
          <p:cNvPr id="6" name="Footer Placeholder 5"/>
          <p:cNvSpPr>
            <a:spLocks noGrp="1"/>
          </p:cNvSpPr>
          <p:nvPr>
            <p:ph type="ftr" sz="quarter" idx="11"/>
          </p:nvPr>
        </p:nvSpPr>
        <p:spPr/>
        <p:txBody>
          <a:bodyPr/>
          <a:lstStyle/>
          <a:p>
            <a:r>
              <a:rPr lang="en-US"/>
              <a:t>Copyright 2021 Blair MacIntyre ((CC BY-NC-SA 4.0))</a:t>
            </a:r>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1743219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02E562A-BE39-EE49-B2E3-14BB9E5D78ED}" type="datetime1">
              <a:rPr lang="en-US" smtClean="0"/>
              <a:t>2/14/21</a:t>
            </a:fld>
            <a:endParaRPr lang="en-US" dirty="0"/>
          </a:p>
        </p:txBody>
      </p:sp>
      <p:sp>
        <p:nvSpPr>
          <p:cNvPr id="6" name="Footer Placeholder 5"/>
          <p:cNvSpPr>
            <a:spLocks noGrp="1"/>
          </p:cNvSpPr>
          <p:nvPr>
            <p:ph type="ftr" sz="quarter" idx="11"/>
          </p:nvPr>
        </p:nvSpPr>
        <p:spPr/>
        <p:txBody>
          <a:bodyPr/>
          <a:lstStyle/>
          <a:p>
            <a:r>
              <a:rPr lang="en-US"/>
              <a:t>Copyright 2021 Blair MacIntyre ((CC BY-NC-SA 4.0))</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31232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6B0215-5160-2C4A-AE3C-E46EA4BF4A99}" type="datetime1">
              <a:rPr lang="en-US" smtClean="0"/>
              <a:t>2/14/21</a:t>
            </a:fld>
            <a:endParaRPr lang="en-US" dirty="0"/>
          </a:p>
        </p:txBody>
      </p:sp>
      <p:sp>
        <p:nvSpPr>
          <p:cNvPr id="5" name="Footer Placeholder 4"/>
          <p:cNvSpPr>
            <a:spLocks noGrp="1"/>
          </p:cNvSpPr>
          <p:nvPr>
            <p:ph type="ftr" sz="quarter" idx="3"/>
          </p:nvPr>
        </p:nvSpPr>
        <p:spPr>
          <a:xfrm>
            <a:off x="2814637" y="6356351"/>
            <a:ext cx="351472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Copyright 2021 Blair MacIntyre ((CC BY-NC-SA 4.0))</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70265044"/>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37265" y="755872"/>
            <a:ext cx="7808976" cy="1655761"/>
          </a:xfrm>
        </p:spPr>
        <p:txBody>
          <a:bodyPr>
            <a:normAutofit fontScale="90000"/>
          </a:bodyPr>
          <a:lstStyle/>
          <a:p>
            <a:pPr algn="l"/>
            <a:r>
              <a:rPr lang="en-US" dirty="0"/>
              <a:t>CS 4873: Computing, Society &amp; Professionalism</a:t>
            </a:r>
            <a:br>
              <a:rPr lang="en-US" dirty="0"/>
            </a:br>
            <a:br>
              <a:rPr lang="en-US" sz="2000" dirty="0"/>
            </a:br>
            <a:r>
              <a:rPr lang="en-US" sz="2000" dirty="0"/>
              <a:t>Blair MacIntyre | Professor | School of Interactive Computing</a:t>
            </a:r>
            <a:endParaRPr lang="en-US" dirty="0"/>
          </a:p>
        </p:txBody>
      </p:sp>
      <p:sp>
        <p:nvSpPr>
          <p:cNvPr id="4" name="TextBox 3"/>
          <p:cNvSpPr txBox="1"/>
          <p:nvPr/>
        </p:nvSpPr>
        <p:spPr>
          <a:xfrm>
            <a:off x="370617" y="3085053"/>
            <a:ext cx="5157053" cy="1569660"/>
          </a:xfrm>
          <a:prstGeom prst="rect">
            <a:avLst/>
          </a:prstGeom>
          <a:noFill/>
        </p:spPr>
        <p:txBody>
          <a:bodyPr wrap="none" rtlCol="0">
            <a:spAutoFit/>
          </a:bodyPr>
          <a:lstStyle/>
          <a:p>
            <a:r>
              <a:rPr lang="en-US" sz="4800" dirty="0">
                <a:solidFill>
                  <a:schemeClr val="accent4">
                    <a:lumMod val="75000"/>
                  </a:schemeClr>
                </a:solidFill>
                <a:latin typeface="Corbel"/>
                <a:cs typeface="Corbel"/>
              </a:rPr>
              <a:t>Week 2: Rhetoric &amp; </a:t>
            </a:r>
            <a:br>
              <a:rPr lang="en-US" sz="4800" dirty="0">
                <a:solidFill>
                  <a:schemeClr val="accent4">
                    <a:lumMod val="75000"/>
                  </a:schemeClr>
                </a:solidFill>
                <a:latin typeface="Corbel"/>
                <a:cs typeface="Corbel"/>
              </a:rPr>
            </a:br>
            <a:r>
              <a:rPr lang="en-US" sz="4800" dirty="0">
                <a:solidFill>
                  <a:schemeClr val="accent4">
                    <a:lumMod val="75000"/>
                  </a:schemeClr>
                </a:solidFill>
                <a:latin typeface="Corbel"/>
                <a:cs typeface="Corbel"/>
              </a:rPr>
              <a:t>Writing Arguments</a:t>
            </a:r>
          </a:p>
        </p:txBody>
      </p:sp>
      <p:sp>
        <p:nvSpPr>
          <p:cNvPr id="5" name="Rectangle 4">
            <a:extLst>
              <a:ext uri="{FF2B5EF4-FFF2-40B4-BE49-F238E27FC236}">
                <a16:creationId xmlns:a16="http://schemas.microsoft.com/office/drawing/2014/main" id="{C0C4331C-6BF2-C54B-BCB5-545D663B75E2}"/>
              </a:ext>
            </a:extLst>
          </p:cNvPr>
          <p:cNvSpPr/>
          <p:nvPr/>
        </p:nvSpPr>
        <p:spPr>
          <a:xfrm>
            <a:off x="437265" y="4790881"/>
            <a:ext cx="1736694" cy="369332"/>
          </a:xfrm>
          <a:prstGeom prst="rect">
            <a:avLst/>
          </a:prstGeom>
        </p:spPr>
        <p:txBody>
          <a:bodyPr wrap="none">
            <a:spAutoFit/>
          </a:bodyPr>
          <a:lstStyle/>
          <a:p>
            <a:r>
              <a:rPr lang="en-US" spc="-5" dirty="0">
                <a:solidFill>
                  <a:schemeClr val="accent4">
                    <a:lumMod val="75000"/>
                  </a:schemeClr>
                </a:solidFill>
                <a:latin typeface="Corbel"/>
                <a:cs typeface="Corbel"/>
              </a:rPr>
              <a:t>January 27, 2021</a:t>
            </a:r>
            <a:endParaRPr lang="en-US" dirty="0">
              <a:solidFill>
                <a:schemeClr val="accent4">
                  <a:lumMod val="75000"/>
                </a:schemeClr>
              </a:solidFill>
            </a:endParaRPr>
          </a:p>
        </p:txBody>
      </p:sp>
      <p:sp>
        <p:nvSpPr>
          <p:cNvPr id="3" name="Footer Placeholder 2">
            <a:extLst>
              <a:ext uri="{FF2B5EF4-FFF2-40B4-BE49-F238E27FC236}">
                <a16:creationId xmlns:a16="http://schemas.microsoft.com/office/drawing/2014/main" id="{43B73F40-249E-524B-B32F-9CC00DB8C5F6}"/>
              </a:ext>
            </a:extLst>
          </p:cNvPr>
          <p:cNvSpPr>
            <a:spLocks noGrp="1"/>
          </p:cNvSpPr>
          <p:nvPr>
            <p:ph type="ftr" sz="quarter" idx="11"/>
          </p:nvPr>
        </p:nvSpPr>
        <p:spPr/>
        <p:txBody>
          <a:bodyPr/>
          <a:lstStyle/>
          <a:p>
            <a:r>
              <a:rPr kumimoji="0" lang="en-US"/>
              <a:t>Copyright 2021 Blair MacIntyre ((CC BY-NC-SA 4.0))</a:t>
            </a:r>
            <a:endParaRPr kumimoji="0" lang="en-US" dirty="0"/>
          </a:p>
        </p:txBody>
      </p:sp>
      <p:sp>
        <p:nvSpPr>
          <p:cNvPr id="6" name="Rectangle 5">
            <a:extLst>
              <a:ext uri="{FF2B5EF4-FFF2-40B4-BE49-F238E27FC236}">
                <a16:creationId xmlns:a16="http://schemas.microsoft.com/office/drawing/2014/main" id="{C3084ACB-959C-E84D-ABA1-28ACC19D45CA}"/>
              </a:ext>
            </a:extLst>
          </p:cNvPr>
          <p:cNvSpPr/>
          <p:nvPr/>
        </p:nvSpPr>
        <p:spPr>
          <a:xfrm>
            <a:off x="437265" y="5867400"/>
            <a:ext cx="7241726" cy="369332"/>
          </a:xfrm>
          <a:prstGeom prst="rect">
            <a:avLst/>
          </a:prstGeom>
        </p:spPr>
        <p:txBody>
          <a:bodyPr wrap="none">
            <a:spAutoFit/>
          </a:bodyPr>
          <a:lstStyle/>
          <a:p>
            <a:r>
              <a:rPr lang="en-US" i="1" spc="-5" dirty="0">
                <a:solidFill>
                  <a:schemeClr val="accent4">
                    <a:lumMod val="75000"/>
                  </a:schemeClr>
                </a:solidFill>
                <a:latin typeface="Corbel"/>
                <a:cs typeface="Corbel"/>
              </a:rPr>
              <a:t>Slides adapted from </a:t>
            </a:r>
            <a:r>
              <a:rPr lang="en-US" i="1" spc="-5" dirty="0" err="1">
                <a:solidFill>
                  <a:schemeClr val="accent4">
                    <a:lumMod val="75000"/>
                  </a:schemeClr>
                </a:solidFill>
                <a:latin typeface="Corbel"/>
                <a:cs typeface="Corbel"/>
              </a:rPr>
              <a:t>Sauvik</a:t>
            </a:r>
            <a:r>
              <a:rPr lang="en-US" i="1" spc="-5" dirty="0">
                <a:solidFill>
                  <a:schemeClr val="accent4">
                    <a:lumMod val="75000"/>
                  </a:schemeClr>
                </a:solidFill>
                <a:latin typeface="Corbel"/>
                <a:cs typeface="Corbel"/>
              </a:rPr>
              <a:t> Das, </a:t>
            </a:r>
            <a:r>
              <a:rPr lang="en-US" i="1" spc="-5" dirty="0" err="1">
                <a:solidFill>
                  <a:schemeClr val="accent4">
                    <a:lumMod val="75000"/>
                  </a:schemeClr>
                </a:solidFill>
                <a:latin typeface="Corbel"/>
                <a:cs typeface="Corbel"/>
              </a:rPr>
              <a:t>Munmun</a:t>
            </a:r>
            <a:r>
              <a:rPr lang="en-US" i="1" spc="-5" dirty="0">
                <a:solidFill>
                  <a:schemeClr val="accent4">
                    <a:lumMod val="75000"/>
                  </a:schemeClr>
                </a:solidFill>
                <a:latin typeface="Corbel"/>
                <a:cs typeface="Corbel"/>
              </a:rPr>
              <a:t> de Choudhury, and Amy </a:t>
            </a:r>
            <a:r>
              <a:rPr lang="en-US" i="1" spc="-5" dirty="0" err="1">
                <a:solidFill>
                  <a:schemeClr val="accent4">
                    <a:lumMod val="75000"/>
                  </a:schemeClr>
                </a:solidFill>
                <a:latin typeface="Corbel"/>
                <a:cs typeface="Corbel"/>
              </a:rPr>
              <a:t>Bruckman</a:t>
            </a:r>
            <a:endParaRPr lang="en-US" i="1" dirty="0">
              <a:solidFill>
                <a:schemeClr val="accent4">
                  <a:lumMod val="75000"/>
                </a:schemeClr>
              </a:solidFill>
            </a:endParaRPr>
          </a:p>
        </p:txBody>
      </p:sp>
    </p:spTree>
    <p:extLst>
      <p:ext uri="{BB962C8B-B14F-4D97-AF65-F5344CB8AC3E}">
        <p14:creationId xmlns:p14="http://schemas.microsoft.com/office/powerpoint/2010/main" val="20793526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E5C37-9A70-6847-B59B-30E8AA30C882}"/>
              </a:ext>
            </a:extLst>
          </p:cNvPr>
          <p:cNvSpPr>
            <a:spLocks noGrp="1"/>
          </p:cNvSpPr>
          <p:nvPr>
            <p:ph type="title"/>
          </p:nvPr>
        </p:nvSpPr>
        <p:spPr>
          <a:xfrm>
            <a:off x="1375352" y="1567609"/>
            <a:ext cx="2915879" cy="822674"/>
          </a:xfrm>
        </p:spPr>
        <p:txBody>
          <a:bodyPr vert="horz" lIns="68580" tIns="34290" rIns="68580" bIns="34290" rtlCol="0" anchor="b">
            <a:normAutofit/>
          </a:bodyPr>
          <a:lstStyle/>
          <a:p>
            <a:pPr algn="r"/>
            <a:r>
              <a:rPr lang="en-US" sz="4050" dirty="0"/>
              <a:t>Rhetoric 101</a:t>
            </a:r>
          </a:p>
        </p:txBody>
      </p:sp>
      <p:sp>
        <p:nvSpPr>
          <p:cNvPr id="5" name="Text Placeholder 4">
            <a:extLst>
              <a:ext uri="{FF2B5EF4-FFF2-40B4-BE49-F238E27FC236}">
                <a16:creationId xmlns:a16="http://schemas.microsoft.com/office/drawing/2014/main" id="{4E4B1E49-37A6-ED44-A10C-A893E58A40AF}"/>
              </a:ext>
            </a:extLst>
          </p:cNvPr>
          <p:cNvSpPr>
            <a:spLocks noGrp="1"/>
          </p:cNvSpPr>
          <p:nvPr>
            <p:ph type="body" idx="1"/>
          </p:nvPr>
        </p:nvSpPr>
        <p:spPr>
          <a:xfrm>
            <a:off x="4035422" y="3895377"/>
            <a:ext cx="2920080" cy="822674"/>
          </a:xfrm>
        </p:spPr>
        <p:txBody>
          <a:bodyPr vert="horz" lIns="68580" tIns="34290" rIns="68580" bIns="34290" rtlCol="0" anchor="t">
            <a:normAutofit/>
          </a:bodyPr>
          <a:lstStyle/>
          <a:p>
            <a:pPr algn="r"/>
            <a:endParaRPr lang="en-US" sz="1350"/>
          </a:p>
        </p:txBody>
      </p:sp>
      <p:sp>
        <p:nvSpPr>
          <p:cNvPr id="3" name="Footer Placeholder 2">
            <a:extLst>
              <a:ext uri="{FF2B5EF4-FFF2-40B4-BE49-F238E27FC236}">
                <a16:creationId xmlns:a16="http://schemas.microsoft.com/office/drawing/2014/main" id="{61069284-045E-EE40-837E-FA6CF6C93A5C}"/>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1918068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8EEFE-2692-7141-86C0-BA61D725BF83}"/>
              </a:ext>
            </a:extLst>
          </p:cNvPr>
          <p:cNvSpPr>
            <a:spLocks noGrp="1"/>
          </p:cNvSpPr>
          <p:nvPr>
            <p:ph type="title"/>
          </p:nvPr>
        </p:nvSpPr>
        <p:spPr>
          <a:xfrm>
            <a:off x="628650" y="365126"/>
            <a:ext cx="7886700" cy="1325563"/>
          </a:xfrm>
        </p:spPr>
        <p:txBody>
          <a:bodyPr/>
          <a:lstStyle/>
          <a:p>
            <a:r>
              <a:rPr lang="en-US" dirty="0"/>
              <a:t>The rhetorical triangle</a:t>
            </a:r>
          </a:p>
        </p:txBody>
      </p:sp>
      <p:sp>
        <p:nvSpPr>
          <p:cNvPr id="3" name="Content Placeholder 2">
            <a:extLst>
              <a:ext uri="{FF2B5EF4-FFF2-40B4-BE49-F238E27FC236}">
                <a16:creationId xmlns:a16="http://schemas.microsoft.com/office/drawing/2014/main" id="{6A84EB29-D24B-C547-A3EE-49329D86122C}"/>
              </a:ext>
            </a:extLst>
          </p:cNvPr>
          <p:cNvSpPr>
            <a:spLocks noGrp="1"/>
          </p:cNvSpPr>
          <p:nvPr>
            <p:ph idx="1"/>
          </p:nvPr>
        </p:nvSpPr>
        <p:spPr>
          <a:xfrm>
            <a:off x="628650" y="1825625"/>
            <a:ext cx="7886700" cy="4351338"/>
          </a:xfrm>
        </p:spPr>
        <p:txBody>
          <a:bodyPr>
            <a:normAutofit lnSpcReduction="10000"/>
          </a:bodyPr>
          <a:lstStyle/>
          <a:p>
            <a:r>
              <a:rPr lang="en-US" b="1" dirty="0"/>
              <a:t>Logos</a:t>
            </a:r>
            <a:r>
              <a:rPr lang="en-US" dirty="0"/>
              <a:t>: appeal from logic</a:t>
            </a:r>
          </a:p>
          <a:p>
            <a:pPr lvl="1"/>
            <a:r>
              <a:rPr lang="en-US" dirty="0"/>
              <a:t>e.g., You could protect yourself from 97% of malware by keeping your computer up-to-date.</a:t>
            </a:r>
          </a:p>
          <a:p>
            <a:endParaRPr lang="en-US" dirty="0"/>
          </a:p>
          <a:p>
            <a:r>
              <a:rPr lang="en-US" b="1" dirty="0"/>
              <a:t>Ethos</a:t>
            </a:r>
            <a:r>
              <a:rPr lang="en-US" dirty="0"/>
              <a:t>: appeal from character, authority, credibility</a:t>
            </a:r>
          </a:p>
          <a:p>
            <a:pPr lvl="1"/>
            <a:r>
              <a:rPr lang="en-US" dirty="0"/>
              <a:t>e.g., Trust me, I have a Ph.D. in cybersecurity.</a:t>
            </a:r>
          </a:p>
          <a:p>
            <a:endParaRPr lang="en-US" dirty="0"/>
          </a:p>
          <a:p>
            <a:r>
              <a:rPr lang="en-US" b="1" dirty="0"/>
              <a:t>Pathos</a:t>
            </a:r>
            <a:r>
              <a:rPr lang="en-US" dirty="0"/>
              <a:t>: appeal from emotion, audience’s sympathy</a:t>
            </a:r>
          </a:p>
          <a:p>
            <a:pPr lvl="1"/>
            <a:r>
              <a:rPr lang="en-US" dirty="0"/>
              <a:t>e.g., Sue did not update her computer, and now has to pay someone 500,000 USD in Bitcoin to unlock the only photos she has remaining of her late grandson.</a:t>
            </a:r>
          </a:p>
        </p:txBody>
      </p:sp>
      <p:sp>
        <p:nvSpPr>
          <p:cNvPr id="7" name="Footer Placeholder 6">
            <a:extLst>
              <a:ext uri="{FF2B5EF4-FFF2-40B4-BE49-F238E27FC236}">
                <a16:creationId xmlns:a16="http://schemas.microsoft.com/office/drawing/2014/main" id="{8EA18239-7D21-3E4C-8383-5E9EDF60BFC7}"/>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8580688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F299D-EEEB-9B41-A5D7-60AB165064F4}"/>
              </a:ext>
            </a:extLst>
          </p:cNvPr>
          <p:cNvSpPr>
            <a:spLocks noGrp="1"/>
          </p:cNvSpPr>
          <p:nvPr>
            <p:ph type="title"/>
          </p:nvPr>
        </p:nvSpPr>
        <p:spPr/>
        <p:txBody>
          <a:bodyPr/>
          <a:lstStyle/>
          <a:p>
            <a:r>
              <a:rPr lang="en-US" dirty="0"/>
              <a:t>The Rhetorical…Rectangle?</a:t>
            </a:r>
          </a:p>
        </p:txBody>
      </p:sp>
      <p:sp>
        <p:nvSpPr>
          <p:cNvPr id="3" name="Content Placeholder 2">
            <a:extLst>
              <a:ext uri="{FF2B5EF4-FFF2-40B4-BE49-F238E27FC236}">
                <a16:creationId xmlns:a16="http://schemas.microsoft.com/office/drawing/2014/main" id="{BAA789AE-20AD-BC4F-B5C5-4CAA56A727A6}"/>
              </a:ext>
            </a:extLst>
          </p:cNvPr>
          <p:cNvSpPr>
            <a:spLocks noGrp="1"/>
          </p:cNvSpPr>
          <p:nvPr>
            <p:ph idx="1"/>
          </p:nvPr>
        </p:nvSpPr>
        <p:spPr/>
        <p:txBody>
          <a:bodyPr>
            <a:normAutofit lnSpcReduction="10000"/>
          </a:bodyPr>
          <a:lstStyle/>
          <a:p>
            <a:r>
              <a:rPr lang="en-US" b="1" dirty="0"/>
              <a:t>Kairos</a:t>
            </a:r>
            <a:r>
              <a:rPr lang="en-US" dirty="0"/>
              <a:t>: appeal from opportunity / timing. Saying the right thing at the right time.</a:t>
            </a:r>
          </a:p>
          <a:p>
            <a:pPr lvl="1"/>
            <a:r>
              <a:rPr lang="en-US" dirty="0"/>
              <a:t>e.g., Russian cybercrime units targeted U.S. citizens with malware to facilitate DDoS attacks on core U.S. infrastructure ahead of the 2020 election.</a:t>
            </a:r>
          </a:p>
          <a:p>
            <a:pPr lvl="1"/>
            <a:endParaRPr lang="en-US" dirty="0"/>
          </a:p>
          <a:p>
            <a:r>
              <a:rPr lang="en-US" dirty="0"/>
              <a:t>What are examples of an argument that has Kairos right now?</a:t>
            </a:r>
          </a:p>
          <a:p>
            <a:endParaRPr lang="en-US" dirty="0"/>
          </a:p>
          <a:p>
            <a:r>
              <a:rPr lang="en-US" dirty="0"/>
              <a:t>What are examples of an argument that does not have Kairos right now?</a:t>
            </a:r>
          </a:p>
        </p:txBody>
      </p:sp>
      <p:sp>
        <p:nvSpPr>
          <p:cNvPr id="5" name="Footer Placeholder 4">
            <a:extLst>
              <a:ext uri="{FF2B5EF4-FFF2-40B4-BE49-F238E27FC236}">
                <a16:creationId xmlns:a16="http://schemas.microsoft.com/office/drawing/2014/main" id="{715FA285-476F-3A47-B6A5-B7ED551FCAED}"/>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005576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06E11-9755-EF4C-8C93-C835DF6FE671}"/>
              </a:ext>
            </a:extLst>
          </p:cNvPr>
          <p:cNvSpPr>
            <a:spLocks noGrp="1"/>
          </p:cNvSpPr>
          <p:nvPr>
            <p:ph type="title"/>
          </p:nvPr>
        </p:nvSpPr>
        <p:spPr/>
        <p:txBody>
          <a:bodyPr/>
          <a:lstStyle/>
          <a:p>
            <a:r>
              <a:rPr lang="en-US" dirty="0"/>
              <a:t>Rhetorical tools</a:t>
            </a:r>
          </a:p>
        </p:txBody>
      </p:sp>
      <p:sp>
        <p:nvSpPr>
          <p:cNvPr id="3" name="Content Placeholder 2">
            <a:extLst>
              <a:ext uri="{FF2B5EF4-FFF2-40B4-BE49-F238E27FC236}">
                <a16:creationId xmlns:a16="http://schemas.microsoft.com/office/drawing/2014/main" id="{FFD805B9-86DD-0642-8D0D-66F6C5B21413}"/>
              </a:ext>
            </a:extLst>
          </p:cNvPr>
          <p:cNvSpPr>
            <a:spLocks noGrp="1"/>
          </p:cNvSpPr>
          <p:nvPr>
            <p:ph idx="1"/>
          </p:nvPr>
        </p:nvSpPr>
        <p:spPr/>
        <p:txBody>
          <a:bodyPr/>
          <a:lstStyle/>
          <a:p>
            <a:r>
              <a:rPr lang="en-US" dirty="0"/>
              <a:t>Logos: appeals to logic</a:t>
            </a:r>
          </a:p>
          <a:p>
            <a:r>
              <a:rPr lang="en-US" dirty="0"/>
              <a:t>Ethos: appeals to authority</a:t>
            </a:r>
          </a:p>
          <a:p>
            <a:r>
              <a:rPr lang="en-US" dirty="0"/>
              <a:t>Pathos: appeals to emotion</a:t>
            </a:r>
          </a:p>
          <a:p>
            <a:r>
              <a:rPr lang="en-US" dirty="0"/>
              <a:t>Kairos: timeliness</a:t>
            </a:r>
          </a:p>
          <a:p>
            <a:endParaRPr lang="en-US" dirty="0"/>
          </a:p>
          <a:p>
            <a:r>
              <a:rPr lang="en-US" dirty="0"/>
              <a:t>Pick tools that are most convincing to your target audience</a:t>
            </a:r>
          </a:p>
        </p:txBody>
      </p:sp>
      <p:sp>
        <p:nvSpPr>
          <p:cNvPr id="5" name="Footer Placeholder 4">
            <a:extLst>
              <a:ext uri="{FF2B5EF4-FFF2-40B4-BE49-F238E27FC236}">
                <a16:creationId xmlns:a16="http://schemas.microsoft.com/office/drawing/2014/main" id="{8A6FE925-A1A0-BA45-8369-78F46B00909F}"/>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909928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dissolve">
                                      <p:cBhvr>
                                        <p:cTn id="16" dur="500"/>
                                        <p:tgtEl>
                                          <p:spTgt spid="3">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dissolve">
                                      <p:cBhvr>
                                        <p:cTn id="19"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7714" y="47168"/>
            <a:ext cx="7362903" cy="4484020"/>
          </a:xfrm>
          <a:prstGeom prst="rect">
            <a:avLst/>
          </a:prstGeom>
          <a:blipFill>
            <a:blip r:embed="rId2" cstate="print"/>
            <a:stretch>
              <a:fillRect/>
            </a:stretch>
          </a:blipFill>
        </p:spPr>
        <p:txBody>
          <a:bodyPr wrap="square" lIns="0" tIns="0" rIns="0" bIns="0" rtlCol="0"/>
          <a:lstStyle/>
          <a:p>
            <a:endParaRPr sz="1350"/>
          </a:p>
        </p:txBody>
      </p:sp>
      <p:sp>
        <p:nvSpPr>
          <p:cNvPr id="3" name="object 3"/>
          <p:cNvSpPr/>
          <p:nvPr/>
        </p:nvSpPr>
        <p:spPr>
          <a:xfrm>
            <a:off x="0" y="4646521"/>
            <a:ext cx="7370617" cy="2182467"/>
          </a:xfrm>
          <a:prstGeom prst="rect">
            <a:avLst/>
          </a:prstGeom>
          <a:blipFill>
            <a:blip r:embed="rId3" cstate="print"/>
            <a:stretch>
              <a:fillRect/>
            </a:stretch>
          </a:blipFill>
        </p:spPr>
        <p:txBody>
          <a:bodyPr wrap="square" lIns="0" tIns="0" rIns="0" bIns="0" rtlCol="0"/>
          <a:lstStyle/>
          <a:p>
            <a:endParaRPr sz="1350"/>
          </a:p>
        </p:txBody>
      </p:sp>
      <p:sp>
        <p:nvSpPr>
          <p:cNvPr id="4" name="object 4"/>
          <p:cNvSpPr txBox="1"/>
          <p:nvPr/>
        </p:nvSpPr>
        <p:spPr>
          <a:xfrm>
            <a:off x="7370617" y="47168"/>
            <a:ext cx="1765669" cy="6079934"/>
          </a:xfrm>
          <a:prstGeom prst="rect">
            <a:avLst/>
          </a:prstGeom>
        </p:spPr>
        <p:txBody>
          <a:bodyPr vert="horz" wrap="square" lIns="0" tIns="8573" rIns="0" bIns="0" rtlCol="0">
            <a:spAutoFit/>
          </a:bodyPr>
          <a:lstStyle/>
          <a:p>
            <a:pPr marL="19526" marR="105728">
              <a:lnSpc>
                <a:spcPct val="100299"/>
              </a:lnSpc>
              <a:spcBef>
                <a:spcPts val="68"/>
              </a:spcBef>
            </a:pPr>
            <a:r>
              <a:rPr sz="1600" b="1" dirty="0">
                <a:latin typeface="Calibri"/>
                <a:cs typeface="Calibri"/>
              </a:rPr>
              <a:t>Ethos</a:t>
            </a:r>
            <a:r>
              <a:rPr sz="1600" b="1" spc="-124" dirty="0">
                <a:latin typeface="Calibri"/>
                <a:cs typeface="Calibri"/>
              </a:rPr>
              <a:t> </a:t>
            </a:r>
            <a:r>
              <a:rPr sz="1600" b="1" dirty="0">
                <a:latin typeface="Calibri"/>
                <a:cs typeface="Calibri"/>
              </a:rPr>
              <a:t>appeals  to:  </a:t>
            </a:r>
            <a:r>
              <a:rPr sz="1600" spc="-11" dirty="0">
                <a:latin typeface="Calibri"/>
                <a:cs typeface="Calibri"/>
              </a:rPr>
              <a:t>Intelligence </a:t>
            </a:r>
            <a:br>
              <a:rPr lang="en-US" sz="1600" spc="-11" dirty="0">
                <a:latin typeface="Calibri"/>
                <a:cs typeface="Calibri"/>
              </a:rPr>
            </a:br>
            <a:r>
              <a:rPr sz="1600" spc="-19" dirty="0">
                <a:latin typeface="Calibri"/>
                <a:cs typeface="Calibri"/>
              </a:rPr>
              <a:t>Virtue</a:t>
            </a:r>
            <a:br>
              <a:rPr lang="en-US" sz="1600" dirty="0">
                <a:latin typeface="Calibri"/>
                <a:cs typeface="Calibri"/>
              </a:rPr>
            </a:br>
            <a:r>
              <a:rPr sz="1600" spc="-15" dirty="0">
                <a:latin typeface="Calibri"/>
                <a:cs typeface="Calibri"/>
              </a:rPr>
              <a:t>Morals</a:t>
            </a:r>
            <a:br>
              <a:rPr lang="en-US" sz="1600" dirty="0">
                <a:latin typeface="Calibri"/>
                <a:cs typeface="Calibri"/>
              </a:rPr>
            </a:br>
            <a:r>
              <a:rPr sz="1600" spc="-11" dirty="0">
                <a:latin typeface="Calibri"/>
                <a:cs typeface="Calibri"/>
              </a:rPr>
              <a:t>Perception </a:t>
            </a:r>
            <a:r>
              <a:rPr sz="1600" spc="-19" dirty="0">
                <a:latin typeface="Calibri"/>
                <a:cs typeface="Calibri"/>
              </a:rPr>
              <a:t>of  </a:t>
            </a:r>
            <a:r>
              <a:rPr sz="1600" spc="-4" dirty="0">
                <a:latin typeface="Calibri"/>
                <a:cs typeface="Calibri"/>
              </a:rPr>
              <a:t>t</a:t>
            </a:r>
            <a:r>
              <a:rPr sz="1600" spc="-23" dirty="0">
                <a:latin typeface="Calibri"/>
                <a:cs typeface="Calibri"/>
              </a:rPr>
              <a:t>r</a:t>
            </a:r>
            <a:r>
              <a:rPr sz="1600" spc="-38" dirty="0">
                <a:latin typeface="Calibri"/>
                <a:cs typeface="Calibri"/>
              </a:rPr>
              <a:t>u</a:t>
            </a:r>
            <a:r>
              <a:rPr sz="1600" spc="-4" dirty="0">
                <a:latin typeface="Calibri"/>
                <a:cs typeface="Calibri"/>
              </a:rPr>
              <a:t>st</a:t>
            </a:r>
            <a:r>
              <a:rPr sz="1600" spc="4" dirty="0">
                <a:latin typeface="Calibri"/>
                <a:cs typeface="Calibri"/>
              </a:rPr>
              <a:t>w</a:t>
            </a:r>
            <a:r>
              <a:rPr sz="1600" spc="-38" dirty="0">
                <a:latin typeface="Calibri"/>
                <a:cs typeface="Calibri"/>
              </a:rPr>
              <a:t>o</a:t>
            </a:r>
            <a:r>
              <a:rPr sz="1600" spc="-23" dirty="0">
                <a:latin typeface="Calibri"/>
                <a:cs typeface="Calibri"/>
              </a:rPr>
              <a:t>r</a:t>
            </a:r>
            <a:r>
              <a:rPr sz="1600" spc="-4" dirty="0">
                <a:latin typeface="Calibri"/>
                <a:cs typeface="Calibri"/>
              </a:rPr>
              <a:t>t</a:t>
            </a:r>
            <a:r>
              <a:rPr sz="1600" spc="-34" dirty="0">
                <a:latin typeface="Calibri"/>
                <a:cs typeface="Calibri"/>
              </a:rPr>
              <a:t>h</a:t>
            </a:r>
            <a:r>
              <a:rPr sz="1600" spc="-11" dirty="0">
                <a:latin typeface="Calibri"/>
                <a:cs typeface="Calibri"/>
              </a:rPr>
              <a:t>i</a:t>
            </a:r>
            <a:r>
              <a:rPr sz="1600" spc="-38" dirty="0">
                <a:latin typeface="Calibri"/>
                <a:cs typeface="Calibri"/>
              </a:rPr>
              <a:t>n</a:t>
            </a:r>
            <a:r>
              <a:rPr sz="1600" dirty="0">
                <a:latin typeface="Calibri"/>
                <a:cs typeface="Calibri"/>
              </a:rPr>
              <a:t>e</a:t>
            </a:r>
            <a:r>
              <a:rPr sz="1600" spc="-4" dirty="0">
                <a:latin typeface="Calibri"/>
                <a:cs typeface="Calibri"/>
              </a:rPr>
              <a:t>ss</a:t>
            </a:r>
            <a:endParaRPr lang="en-US" sz="1600" spc="-4" dirty="0">
              <a:latin typeface="Calibri"/>
              <a:cs typeface="Calibri"/>
            </a:endParaRPr>
          </a:p>
          <a:p>
            <a:pPr marL="19526" marR="11906">
              <a:lnSpc>
                <a:spcPts val="1575"/>
              </a:lnSpc>
              <a:spcBef>
                <a:spcPts val="120"/>
              </a:spcBef>
            </a:pPr>
            <a:endParaRPr lang="en-US" sz="1600" spc="-4" dirty="0">
              <a:latin typeface="Calibri"/>
              <a:cs typeface="Calibri"/>
            </a:endParaRPr>
          </a:p>
          <a:p>
            <a:pPr marL="19526" marR="11906">
              <a:lnSpc>
                <a:spcPts val="1575"/>
              </a:lnSpc>
              <a:spcBef>
                <a:spcPts val="120"/>
              </a:spcBef>
            </a:pPr>
            <a:endParaRPr lang="en-US" sz="1600" spc="-4" dirty="0">
              <a:latin typeface="Calibri"/>
              <a:cs typeface="Calibri"/>
            </a:endParaRPr>
          </a:p>
          <a:p>
            <a:pPr>
              <a:spcBef>
                <a:spcPts val="23"/>
              </a:spcBef>
            </a:pPr>
            <a:br>
              <a:rPr lang="en-US" sz="1600" spc="-4" dirty="0">
                <a:latin typeface="Calibri"/>
                <a:cs typeface="Calibri"/>
              </a:rPr>
            </a:br>
            <a:endParaRPr sz="2000" dirty="0">
              <a:latin typeface="Times New Roman"/>
              <a:cs typeface="Times New Roman"/>
            </a:endParaRPr>
          </a:p>
          <a:p>
            <a:pPr marL="19526" marR="10953">
              <a:lnSpc>
                <a:spcPts val="1575"/>
              </a:lnSpc>
              <a:spcBef>
                <a:spcPts val="4"/>
              </a:spcBef>
            </a:pPr>
            <a:r>
              <a:rPr sz="1600" b="1" spc="4" dirty="0">
                <a:latin typeface="Calibri"/>
                <a:cs typeface="Calibri"/>
              </a:rPr>
              <a:t>Pathos</a:t>
            </a:r>
            <a:r>
              <a:rPr sz="1600" b="1" spc="-135" dirty="0">
                <a:latin typeface="Calibri"/>
                <a:cs typeface="Calibri"/>
              </a:rPr>
              <a:t> </a:t>
            </a:r>
            <a:r>
              <a:rPr sz="1600" b="1" dirty="0">
                <a:latin typeface="Calibri"/>
                <a:cs typeface="Calibri"/>
              </a:rPr>
              <a:t>appeals  to:</a:t>
            </a:r>
            <a:endParaRPr sz="1600" dirty="0">
              <a:latin typeface="Calibri"/>
              <a:cs typeface="Calibri"/>
            </a:endParaRPr>
          </a:p>
          <a:p>
            <a:pPr marL="19526">
              <a:lnSpc>
                <a:spcPts val="1605"/>
              </a:lnSpc>
            </a:pPr>
            <a:r>
              <a:rPr sz="1600" spc="-19" dirty="0">
                <a:latin typeface="Calibri"/>
                <a:cs typeface="Calibri"/>
              </a:rPr>
              <a:t>Emotions</a:t>
            </a:r>
            <a:endParaRPr sz="1600" dirty="0">
              <a:latin typeface="Calibri"/>
              <a:cs typeface="Calibri"/>
            </a:endParaRPr>
          </a:p>
          <a:p>
            <a:pPr marL="19526" marR="269081">
              <a:lnSpc>
                <a:spcPct val="98800"/>
              </a:lnSpc>
              <a:spcBef>
                <a:spcPts val="49"/>
              </a:spcBef>
            </a:pPr>
            <a:r>
              <a:rPr sz="1600" dirty="0">
                <a:latin typeface="Calibri"/>
                <a:cs typeface="Calibri"/>
              </a:rPr>
              <a:t>Biases</a:t>
            </a:r>
            <a:r>
              <a:rPr lang="en-US" sz="1600" dirty="0">
                <a:latin typeface="Calibri"/>
                <a:cs typeface="Calibri"/>
              </a:rPr>
              <a:t>/</a:t>
            </a:r>
            <a:r>
              <a:rPr sz="1600" spc="-15" dirty="0">
                <a:latin typeface="Calibri"/>
                <a:cs typeface="Calibri"/>
              </a:rPr>
              <a:t>prejudices  </a:t>
            </a:r>
            <a:br>
              <a:rPr lang="en-US" sz="1600" spc="-15" dirty="0">
                <a:latin typeface="Calibri"/>
                <a:cs typeface="Calibri"/>
              </a:rPr>
            </a:br>
            <a:r>
              <a:rPr sz="1600" spc="-11" dirty="0">
                <a:latin typeface="Calibri"/>
                <a:cs typeface="Calibri"/>
              </a:rPr>
              <a:t>Senses  </a:t>
            </a:r>
            <a:r>
              <a:rPr sz="1600" spc="-30" dirty="0">
                <a:latin typeface="Calibri"/>
                <a:cs typeface="Calibri"/>
              </a:rPr>
              <a:t>M</a:t>
            </a:r>
            <a:r>
              <a:rPr sz="1600" spc="-38" dirty="0">
                <a:latin typeface="Calibri"/>
                <a:cs typeface="Calibri"/>
              </a:rPr>
              <a:t>o</a:t>
            </a:r>
            <a:r>
              <a:rPr sz="1600" spc="-4" dirty="0">
                <a:latin typeface="Calibri"/>
                <a:cs typeface="Calibri"/>
              </a:rPr>
              <a:t>t</a:t>
            </a:r>
            <a:r>
              <a:rPr sz="1600" spc="-11" dirty="0">
                <a:latin typeface="Calibri"/>
                <a:cs typeface="Calibri"/>
              </a:rPr>
              <a:t>iv</a:t>
            </a:r>
            <a:r>
              <a:rPr sz="1600" spc="23" dirty="0">
                <a:latin typeface="Calibri"/>
                <a:cs typeface="Calibri"/>
              </a:rPr>
              <a:t>a</a:t>
            </a:r>
            <a:r>
              <a:rPr sz="1600" spc="-4" dirty="0">
                <a:latin typeface="Calibri"/>
                <a:cs typeface="Calibri"/>
              </a:rPr>
              <a:t>t</a:t>
            </a:r>
            <a:r>
              <a:rPr sz="1600" spc="-11" dirty="0">
                <a:latin typeface="Calibri"/>
                <a:cs typeface="Calibri"/>
              </a:rPr>
              <a:t>i</a:t>
            </a:r>
            <a:r>
              <a:rPr sz="1600" spc="-38" dirty="0">
                <a:latin typeface="Calibri"/>
                <a:cs typeface="Calibri"/>
              </a:rPr>
              <a:t>on</a:t>
            </a:r>
            <a:r>
              <a:rPr sz="1600" dirty="0">
                <a:latin typeface="Calibri"/>
                <a:cs typeface="Calibri"/>
              </a:rPr>
              <a:t>s</a:t>
            </a:r>
          </a:p>
          <a:p>
            <a:pPr>
              <a:spcBef>
                <a:spcPts val="38"/>
              </a:spcBef>
            </a:pPr>
            <a:endParaRPr lang="en-US" sz="2000" dirty="0">
              <a:latin typeface="Times New Roman"/>
              <a:cs typeface="Times New Roman"/>
            </a:endParaRPr>
          </a:p>
          <a:p>
            <a:pPr>
              <a:spcBef>
                <a:spcPts val="38"/>
              </a:spcBef>
            </a:pPr>
            <a:endParaRPr lang="en-US" sz="2000" dirty="0">
              <a:latin typeface="Times New Roman"/>
              <a:cs typeface="Times New Roman"/>
            </a:endParaRPr>
          </a:p>
          <a:p>
            <a:pPr>
              <a:spcBef>
                <a:spcPts val="38"/>
              </a:spcBef>
            </a:pPr>
            <a:endParaRPr lang="en-US" sz="2000" dirty="0">
              <a:latin typeface="Times New Roman"/>
              <a:cs typeface="Times New Roman"/>
            </a:endParaRPr>
          </a:p>
          <a:p>
            <a:pPr>
              <a:spcBef>
                <a:spcPts val="38"/>
              </a:spcBef>
            </a:pPr>
            <a:endParaRPr sz="2000" dirty="0">
              <a:latin typeface="Times New Roman"/>
              <a:cs typeface="Times New Roman"/>
            </a:endParaRPr>
          </a:p>
          <a:p>
            <a:pPr marL="9525" marR="118586">
              <a:lnSpc>
                <a:spcPct val="99500"/>
              </a:lnSpc>
            </a:pPr>
            <a:r>
              <a:rPr sz="1600" b="1" spc="11" dirty="0">
                <a:latin typeface="Calibri"/>
                <a:cs typeface="Calibri"/>
              </a:rPr>
              <a:t>Logos</a:t>
            </a:r>
            <a:r>
              <a:rPr sz="1600" b="1" spc="-105" dirty="0">
                <a:latin typeface="Calibri"/>
                <a:cs typeface="Calibri"/>
              </a:rPr>
              <a:t> </a:t>
            </a:r>
            <a:r>
              <a:rPr sz="1600" b="1" spc="-19" dirty="0">
                <a:latin typeface="Calibri"/>
                <a:cs typeface="Calibri"/>
              </a:rPr>
              <a:t>utilizes:  </a:t>
            </a:r>
            <a:r>
              <a:rPr sz="1600" spc="-11" dirty="0">
                <a:latin typeface="Calibri"/>
                <a:cs typeface="Calibri"/>
              </a:rPr>
              <a:t>Evidence  </a:t>
            </a:r>
            <a:br>
              <a:rPr lang="en-US" sz="1600" spc="-11" dirty="0">
                <a:latin typeface="Calibri"/>
                <a:cs typeface="Calibri"/>
              </a:rPr>
            </a:br>
            <a:r>
              <a:rPr sz="1600" spc="-30" dirty="0">
                <a:latin typeface="Calibri"/>
                <a:cs typeface="Calibri"/>
              </a:rPr>
              <a:t>Testimony  </a:t>
            </a:r>
            <a:br>
              <a:rPr lang="en-US" sz="1600" spc="-30" dirty="0">
                <a:latin typeface="Calibri"/>
                <a:cs typeface="Calibri"/>
              </a:rPr>
            </a:br>
            <a:r>
              <a:rPr sz="1600" spc="-4" dirty="0">
                <a:latin typeface="Calibri"/>
                <a:cs typeface="Calibri"/>
              </a:rPr>
              <a:t>Statistics and  </a:t>
            </a:r>
            <a:r>
              <a:rPr sz="1600" dirty="0">
                <a:latin typeface="Calibri"/>
                <a:cs typeface="Calibri"/>
              </a:rPr>
              <a:t>Data</a:t>
            </a:r>
          </a:p>
          <a:p>
            <a:pPr marL="9525">
              <a:spcBef>
                <a:spcPts val="30"/>
              </a:spcBef>
            </a:pPr>
            <a:r>
              <a:rPr sz="1600" spc="-4" dirty="0">
                <a:latin typeface="Calibri"/>
                <a:cs typeface="Calibri"/>
              </a:rPr>
              <a:t>Universal</a:t>
            </a:r>
            <a:r>
              <a:rPr sz="1600" spc="-64" dirty="0">
                <a:latin typeface="Calibri"/>
                <a:cs typeface="Calibri"/>
              </a:rPr>
              <a:t> </a:t>
            </a:r>
            <a:r>
              <a:rPr sz="1600" spc="-19" dirty="0">
                <a:latin typeface="Calibri"/>
                <a:cs typeface="Calibri"/>
              </a:rPr>
              <a:t>truths</a:t>
            </a:r>
            <a:endParaRPr sz="1600" dirty="0">
              <a:latin typeface="Calibri"/>
              <a:cs typeface="Calibri"/>
            </a:endParaRPr>
          </a:p>
        </p:txBody>
      </p:sp>
      <p:sp>
        <p:nvSpPr>
          <p:cNvPr id="6" name="Footer Placeholder 5">
            <a:extLst>
              <a:ext uri="{FF2B5EF4-FFF2-40B4-BE49-F238E27FC236}">
                <a16:creationId xmlns:a16="http://schemas.microsoft.com/office/drawing/2014/main" id="{A8ECF6CB-1620-1249-8912-95BD6E788E9E}"/>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42024976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D6D868-8296-A443-B4B3-6491FA7C5643}"/>
              </a:ext>
            </a:extLst>
          </p:cNvPr>
          <p:cNvPicPr>
            <a:picLocks noChangeAspect="1"/>
          </p:cNvPicPr>
          <p:nvPr/>
        </p:nvPicPr>
        <p:blipFill>
          <a:blip r:embed="rId3"/>
          <a:stretch>
            <a:fillRect/>
          </a:stretch>
        </p:blipFill>
        <p:spPr>
          <a:xfrm>
            <a:off x="0" y="857250"/>
            <a:ext cx="6867539" cy="5143500"/>
          </a:xfrm>
          <a:prstGeom prst="rect">
            <a:avLst/>
          </a:prstGeom>
        </p:spPr>
      </p:pic>
      <p:sp>
        <p:nvSpPr>
          <p:cNvPr id="3" name="Footer Placeholder 2">
            <a:extLst>
              <a:ext uri="{FF2B5EF4-FFF2-40B4-BE49-F238E27FC236}">
                <a16:creationId xmlns:a16="http://schemas.microsoft.com/office/drawing/2014/main" id="{CDF561CB-003E-654B-843B-F62518E3455B}"/>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1774697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9767433-C924-DD46-A598-55DE53F96419}"/>
              </a:ext>
            </a:extLst>
          </p:cNvPr>
          <p:cNvSpPr>
            <a:spLocks noGrp="1"/>
          </p:cNvSpPr>
          <p:nvPr>
            <p:ph type="ctrTitle"/>
          </p:nvPr>
        </p:nvSpPr>
        <p:spPr/>
        <p:txBody>
          <a:bodyPr/>
          <a:lstStyle/>
          <a:p>
            <a:r>
              <a:rPr lang="en-US" dirty="0"/>
              <a:t>Writing arguments</a:t>
            </a:r>
          </a:p>
        </p:txBody>
      </p:sp>
      <p:sp>
        <p:nvSpPr>
          <p:cNvPr id="7" name="Subtitle 6">
            <a:extLst>
              <a:ext uri="{FF2B5EF4-FFF2-40B4-BE49-F238E27FC236}">
                <a16:creationId xmlns:a16="http://schemas.microsoft.com/office/drawing/2014/main" id="{7986AA86-FA38-AD4A-95FB-8B39D8BAB259}"/>
              </a:ext>
            </a:extLst>
          </p:cNvPr>
          <p:cNvSpPr>
            <a:spLocks noGrp="1"/>
          </p:cNvSpPr>
          <p:nvPr>
            <p:ph type="subTitle" idx="1"/>
          </p:nvPr>
        </p:nvSpPr>
        <p:spPr/>
        <p:txBody>
          <a:bodyPr/>
          <a:lstStyle/>
          <a:p>
            <a:endParaRPr lang="en-US"/>
          </a:p>
        </p:txBody>
      </p:sp>
      <p:sp>
        <p:nvSpPr>
          <p:cNvPr id="3" name="Footer Placeholder 2">
            <a:extLst>
              <a:ext uri="{FF2B5EF4-FFF2-40B4-BE49-F238E27FC236}">
                <a16:creationId xmlns:a16="http://schemas.microsoft.com/office/drawing/2014/main" id="{D7F500D8-02FD-A34C-8E17-711E119FB350}"/>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1960683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7592D-769F-8B42-91AC-153A9F24D5B7}"/>
              </a:ext>
            </a:extLst>
          </p:cNvPr>
          <p:cNvSpPr>
            <a:spLocks noGrp="1"/>
          </p:cNvSpPr>
          <p:nvPr>
            <p:ph type="title"/>
          </p:nvPr>
        </p:nvSpPr>
        <p:spPr>
          <a:xfrm>
            <a:off x="628650" y="365126"/>
            <a:ext cx="7886700" cy="1325563"/>
          </a:xfrm>
        </p:spPr>
        <p:txBody>
          <a:bodyPr anchor="ctr">
            <a:normAutofit/>
          </a:bodyPr>
          <a:lstStyle/>
          <a:p>
            <a:r>
              <a:rPr lang="en-US" dirty="0"/>
              <a:t>Writing Arguments</a:t>
            </a:r>
          </a:p>
        </p:txBody>
      </p:sp>
      <p:sp>
        <p:nvSpPr>
          <p:cNvPr id="3" name="Content Placeholder 2">
            <a:extLst>
              <a:ext uri="{FF2B5EF4-FFF2-40B4-BE49-F238E27FC236}">
                <a16:creationId xmlns:a16="http://schemas.microsoft.com/office/drawing/2014/main" id="{5988874A-36FD-E645-8310-48D6767D2EE4}"/>
              </a:ext>
            </a:extLst>
          </p:cNvPr>
          <p:cNvSpPr>
            <a:spLocks noGrp="1"/>
          </p:cNvSpPr>
          <p:nvPr>
            <p:ph idx="1"/>
          </p:nvPr>
        </p:nvSpPr>
        <p:spPr>
          <a:xfrm>
            <a:off x="628650" y="1825625"/>
            <a:ext cx="7886700" cy="4351338"/>
          </a:xfrm>
        </p:spPr>
        <p:txBody>
          <a:bodyPr anchor="ctr">
            <a:normAutofit fontScale="92500" lnSpcReduction="10000"/>
          </a:bodyPr>
          <a:lstStyle/>
          <a:p>
            <a:r>
              <a:rPr lang="en-US" dirty="0"/>
              <a:t>The argumentative essay is a genre of writing that requires you to:</a:t>
            </a:r>
          </a:p>
          <a:p>
            <a:pPr lvl="1"/>
            <a:r>
              <a:rPr lang="en-US" dirty="0"/>
              <a:t>Investigate a topic;</a:t>
            </a:r>
          </a:p>
          <a:p>
            <a:pPr lvl="1"/>
            <a:r>
              <a:rPr lang="en-US" dirty="0"/>
              <a:t>Collect, generate and evaluate evidence; and,</a:t>
            </a:r>
          </a:p>
          <a:p>
            <a:pPr lvl="1"/>
            <a:r>
              <a:rPr lang="en-US" dirty="0"/>
              <a:t>Establish a position on the topic in a concise manner.</a:t>
            </a:r>
          </a:p>
          <a:p>
            <a:pPr lvl="1"/>
            <a:endParaRPr lang="en-US" dirty="0"/>
          </a:p>
          <a:p>
            <a:pPr lvl="1"/>
            <a:endParaRPr lang="en-US" dirty="0"/>
          </a:p>
          <a:p>
            <a:r>
              <a:rPr lang="en-US" dirty="0"/>
              <a:t>You’re going to be writing an argumentative essay for your term paper!</a:t>
            </a:r>
          </a:p>
          <a:p>
            <a:endParaRPr lang="en-US" dirty="0"/>
          </a:p>
          <a:p>
            <a:r>
              <a:rPr lang="en-US" dirty="0"/>
              <a:t>Different types of argument structures.</a:t>
            </a:r>
          </a:p>
        </p:txBody>
      </p:sp>
      <p:sp>
        <p:nvSpPr>
          <p:cNvPr id="7" name="Footer Placeholder 6">
            <a:extLst>
              <a:ext uri="{FF2B5EF4-FFF2-40B4-BE49-F238E27FC236}">
                <a16:creationId xmlns:a16="http://schemas.microsoft.com/office/drawing/2014/main" id="{0324CC38-A333-514A-8D1A-B537E9515406}"/>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3226307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78ACA-49A4-B74F-AF29-B89F40C6010B}"/>
              </a:ext>
            </a:extLst>
          </p:cNvPr>
          <p:cNvSpPr>
            <a:spLocks noGrp="1"/>
          </p:cNvSpPr>
          <p:nvPr>
            <p:ph type="title"/>
          </p:nvPr>
        </p:nvSpPr>
        <p:spPr>
          <a:xfrm>
            <a:off x="628650" y="365126"/>
            <a:ext cx="7886700" cy="1325563"/>
          </a:xfrm>
        </p:spPr>
        <p:txBody>
          <a:bodyPr anchor="ctr">
            <a:normAutofit/>
          </a:bodyPr>
          <a:lstStyle/>
          <a:p>
            <a:r>
              <a:rPr lang="en-US" dirty="0"/>
              <a:t>Classical Arguments</a:t>
            </a:r>
          </a:p>
        </p:txBody>
      </p:sp>
      <p:sp>
        <p:nvSpPr>
          <p:cNvPr id="3" name="Content Placeholder 2">
            <a:extLst>
              <a:ext uri="{FF2B5EF4-FFF2-40B4-BE49-F238E27FC236}">
                <a16:creationId xmlns:a16="http://schemas.microsoft.com/office/drawing/2014/main" id="{FF07A714-B9B2-A342-961C-66D9175184D2}"/>
              </a:ext>
            </a:extLst>
          </p:cNvPr>
          <p:cNvSpPr>
            <a:spLocks noGrp="1"/>
          </p:cNvSpPr>
          <p:nvPr>
            <p:ph idx="1"/>
          </p:nvPr>
        </p:nvSpPr>
        <p:spPr>
          <a:xfrm>
            <a:off x="628650" y="1825625"/>
            <a:ext cx="7886700" cy="4351338"/>
          </a:xfrm>
        </p:spPr>
        <p:txBody>
          <a:bodyPr anchor="ctr">
            <a:normAutofit/>
          </a:bodyPr>
          <a:lstStyle/>
          <a:p>
            <a:r>
              <a:rPr lang="en-US" dirty="0"/>
              <a:t>Patterned after persuasive speeches of ancient Greek and Roman orators.</a:t>
            </a:r>
          </a:p>
          <a:p>
            <a:endParaRPr lang="en-US" dirty="0"/>
          </a:p>
          <a:p>
            <a:r>
              <a:rPr lang="en-US" dirty="0"/>
              <a:t>Structure:</a:t>
            </a:r>
          </a:p>
          <a:p>
            <a:pPr lvl="1"/>
            <a:r>
              <a:rPr lang="en-US" dirty="0"/>
              <a:t>Exordium / </a:t>
            </a:r>
            <a:r>
              <a:rPr lang="en-US" dirty="0" err="1"/>
              <a:t>Narratio</a:t>
            </a:r>
            <a:r>
              <a:rPr lang="en-US" dirty="0"/>
              <a:t>: Introduction &amp; Background</a:t>
            </a:r>
          </a:p>
          <a:p>
            <a:pPr lvl="1"/>
            <a:r>
              <a:rPr lang="en-US" dirty="0" err="1"/>
              <a:t>Proposito</a:t>
            </a:r>
            <a:r>
              <a:rPr lang="en-US" dirty="0"/>
              <a:t>: Presentation of writer’s position</a:t>
            </a:r>
          </a:p>
          <a:p>
            <a:pPr lvl="1"/>
            <a:r>
              <a:rPr lang="en-US" dirty="0" err="1"/>
              <a:t>Confirmatio</a:t>
            </a:r>
            <a:r>
              <a:rPr lang="en-US" dirty="0"/>
              <a:t>: Summary of opposing views</a:t>
            </a:r>
          </a:p>
          <a:p>
            <a:pPr lvl="1"/>
            <a:r>
              <a:rPr lang="en-US" dirty="0" err="1"/>
              <a:t>Refutatio</a:t>
            </a:r>
            <a:r>
              <a:rPr lang="en-US" dirty="0"/>
              <a:t>: Response to opposing views</a:t>
            </a:r>
          </a:p>
          <a:p>
            <a:pPr lvl="1"/>
            <a:r>
              <a:rPr lang="en-US" dirty="0" err="1"/>
              <a:t>Peroratio</a:t>
            </a:r>
            <a:r>
              <a:rPr lang="en-US" dirty="0"/>
              <a:t>: Conclusion</a:t>
            </a:r>
          </a:p>
        </p:txBody>
      </p:sp>
      <p:sp>
        <p:nvSpPr>
          <p:cNvPr id="7" name="Footer Placeholder 6">
            <a:extLst>
              <a:ext uri="{FF2B5EF4-FFF2-40B4-BE49-F238E27FC236}">
                <a16:creationId xmlns:a16="http://schemas.microsoft.com/office/drawing/2014/main" id="{C24DA324-814E-8F44-B0A8-3D069D35BC33}"/>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4232579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03DFF-C4F2-8445-A5F7-5A1903DF4A75}"/>
              </a:ext>
            </a:extLst>
          </p:cNvPr>
          <p:cNvSpPr>
            <a:spLocks noGrp="1"/>
          </p:cNvSpPr>
          <p:nvPr>
            <p:ph type="title"/>
          </p:nvPr>
        </p:nvSpPr>
        <p:spPr/>
        <p:txBody>
          <a:bodyPr/>
          <a:lstStyle/>
          <a:p>
            <a:r>
              <a:rPr lang="en-US"/>
              <a:t>Introduction</a:t>
            </a:r>
            <a:endParaRPr lang="en-US" dirty="0"/>
          </a:p>
        </p:txBody>
      </p:sp>
      <p:sp>
        <p:nvSpPr>
          <p:cNvPr id="3" name="Content Placeholder 2">
            <a:extLst>
              <a:ext uri="{FF2B5EF4-FFF2-40B4-BE49-F238E27FC236}">
                <a16:creationId xmlns:a16="http://schemas.microsoft.com/office/drawing/2014/main" id="{17763B32-7E73-5E4E-AC7E-B94F2E921EF7}"/>
              </a:ext>
            </a:extLst>
          </p:cNvPr>
          <p:cNvSpPr>
            <a:spLocks noGrp="1"/>
          </p:cNvSpPr>
          <p:nvPr>
            <p:ph idx="1"/>
          </p:nvPr>
        </p:nvSpPr>
        <p:spPr/>
        <p:txBody>
          <a:bodyPr>
            <a:normAutofit fontScale="92500" lnSpcReduction="10000"/>
          </a:bodyPr>
          <a:lstStyle/>
          <a:p>
            <a:r>
              <a:rPr lang="en-US" b="1" dirty="0"/>
              <a:t>Purpose</a:t>
            </a:r>
            <a:r>
              <a:rPr lang="en-US" dirty="0"/>
              <a:t>: connect to the audience, get their attention</a:t>
            </a:r>
          </a:p>
          <a:p>
            <a:endParaRPr lang="en-US" dirty="0"/>
          </a:p>
          <a:p>
            <a:r>
              <a:rPr lang="en-US" b="1" dirty="0"/>
              <a:t>Structure</a:t>
            </a:r>
            <a:r>
              <a:rPr lang="en-US" dirty="0"/>
              <a:t>:</a:t>
            </a:r>
          </a:p>
          <a:p>
            <a:pPr lvl="1"/>
            <a:r>
              <a:rPr lang="en-US" dirty="0"/>
              <a:t>Attention grabber (e.g., a memorable scene, illustrative story, remarkable stat)</a:t>
            </a:r>
          </a:p>
          <a:p>
            <a:pPr lvl="1"/>
            <a:r>
              <a:rPr lang="en-US" dirty="0"/>
              <a:t>Explanation of issue and needed background (e.g., question)</a:t>
            </a:r>
          </a:p>
          <a:p>
            <a:pPr lvl="1"/>
            <a:r>
              <a:rPr lang="en-US" dirty="0"/>
              <a:t>Thesis (i.e., main claim)</a:t>
            </a:r>
          </a:p>
          <a:p>
            <a:pPr lvl="1"/>
            <a:r>
              <a:rPr lang="en-US" dirty="0"/>
              <a:t>Forecasting (i.e., outline rest of essay)</a:t>
            </a:r>
          </a:p>
          <a:p>
            <a:pPr lvl="1"/>
            <a:endParaRPr lang="en-US" dirty="0"/>
          </a:p>
          <a:p>
            <a:endParaRPr lang="en-US" i="1" dirty="0"/>
          </a:p>
          <a:p>
            <a:r>
              <a:rPr lang="en-US" i="1" dirty="0"/>
              <a:t>“Tell ‘</a:t>
            </a:r>
            <a:r>
              <a:rPr lang="en-US" i="1" dirty="0" err="1"/>
              <a:t>em</a:t>
            </a:r>
            <a:r>
              <a:rPr lang="en-US" i="1" dirty="0"/>
              <a:t> what you’re about to tell them”</a:t>
            </a:r>
          </a:p>
        </p:txBody>
      </p:sp>
      <p:sp>
        <p:nvSpPr>
          <p:cNvPr id="7" name="Footer Placeholder 6">
            <a:extLst>
              <a:ext uri="{FF2B5EF4-FFF2-40B4-BE49-F238E27FC236}">
                <a16:creationId xmlns:a16="http://schemas.microsoft.com/office/drawing/2014/main" id="{1891CE1D-696F-8346-AD3A-A3263E01D61B}"/>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9467195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64D67-453A-4D45-A42B-59F8D27264F6}"/>
              </a:ext>
            </a:extLst>
          </p:cNvPr>
          <p:cNvSpPr>
            <a:spLocks noGrp="1"/>
          </p:cNvSpPr>
          <p:nvPr>
            <p:ph type="title"/>
          </p:nvPr>
        </p:nvSpPr>
        <p:spPr/>
        <p:txBody>
          <a:bodyPr/>
          <a:lstStyle/>
          <a:p>
            <a:r>
              <a:rPr lang="en-US" dirty="0"/>
              <a:t>Term Paper (and </a:t>
            </a:r>
            <a:r>
              <a:rPr lang="en-US" dirty="0" err="1"/>
              <a:t>Homeworks</a:t>
            </a:r>
            <a:r>
              <a:rPr lang="en-US" dirty="0"/>
              <a:t>)</a:t>
            </a:r>
          </a:p>
        </p:txBody>
      </p:sp>
      <p:sp>
        <p:nvSpPr>
          <p:cNvPr id="3" name="Content Placeholder 2">
            <a:extLst>
              <a:ext uri="{FF2B5EF4-FFF2-40B4-BE49-F238E27FC236}">
                <a16:creationId xmlns:a16="http://schemas.microsoft.com/office/drawing/2014/main" id="{8D9AF4C3-9E20-7A4A-A535-FCEDE215F828}"/>
              </a:ext>
            </a:extLst>
          </p:cNvPr>
          <p:cNvSpPr>
            <a:spLocks noGrp="1"/>
          </p:cNvSpPr>
          <p:nvPr>
            <p:ph idx="1"/>
          </p:nvPr>
        </p:nvSpPr>
        <p:spPr>
          <a:xfrm>
            <a:off x="628650" y="1825625"/>
            <a:ext cx="7886700" cy="4492048"/>
          </a:xfrm>
        </p:spPr>
        <p:txBody>
          <a:bodyPr>
            <a:normAutofit fontScale="77500" lnSpcReduction="20000"/>
          </a:bodyPr>
          <a:lstStyle/>
          <a:p>
            <a:r>
              <a:rPr lang="en-US" dirty="0"/>
              <a:t>Term Paper</a:t>
            </a:r>
          </a:p>
          <a:p>
            <a:pPr lvl="1"/>
            <a:r>
              <a:rPr lang="en-US" dirty="0"/>
              <a:t>Most important single assignment in this class.</a:t>
            </a:r>
          </a:p>
          <a:p>
            <a:pPr lvl="1"/>
            <a:r>
              <a:rPr lang="en-US" dirty="0"/>
              <a:t>Worth 25% of your grade by itself (35% including related assignments).</a:t>
            </a:r>
          </a:p>
          <a:p>
            <a:r>
              <a:rPr lang="en-US" dirty="0"/>
              <a:t>For the term paper you’ll be:</a:t>
            </a:r>
          </a:p>
          <a:p>
            <a:pPr lvl="1"/>
            <a:r>
              <a:rPr lang="en-US" dirty="0"/>
              <a:t>Researching an issue about computing and society on which you are initially undecided</a:t>
            </a:r>
          </a:p>
          <a:p>
            <a:pPr lvl="1"/>
            <a:r>
              <a:rPr lang="en-US" dirty="0"/>
              <a:t>Taking a position based on your research</a:t>
            </a:r>
          </a:p>
          <a:p>
            <a:pPr lvl="1"/>
            <a:r>
              <a:rPr lang="en-US" dirty="0"/>
              <a:t>Writing an argument to support that position</a:t>
            </a:r>
          </a:p>
          <a:p>
            <a:endParaRPr lang="en-US" dirty="0"/>
          </a:p>
          <a:p>
            <a:r>
              <a:rPr lang="en-US" dirty="0" err="1"/>
              <a:t>Homeworks</a:t>
            </a:r>
            <a:endParaRPr lang="en-US" dirty="0"/>
          </a:p>
          <a:p>
            <a:pPr lvl="1"/>
            <a:r>
              <a:rPr lang="en-US" dirty="0"/>
              <a:t>Shorter writing assignments, 15% of your grade</a:t>
            </a:r>
          </a:p>
          <a:p>
            <a:pPr lvl="1"/>
            <a:r>
              <a:rPr lang="en-US" dirty="0"/>
              <a:t>Also writing arguments</a:t>
            </a:r>
          </a:p>
          <a:p>
            <a:pPr lvl="2"/>
            <a:r>
              <a:rPr lang="en-US" dirty="0"/>
              <a:t>Don’t really need the full structures discussed here</a:t>
            </a:r>
          </a:p>
          <a:p>
            <a:pPr lvl="1"/>
            <a:endParaRPr lang="en-US" dirty="0"/>
          </a:p>
          <a:p>
            <a:r>
              <a:rPr lang="en-US" dirty="0"/>
              <a:t>This is a quick primer on writing arguments!</a:t>
            </a:r>
          </a:p>
        </p:txBody>
      </p:sp>
      <p:sp>
        <p:nvSpPr>
          <p:cNvPr id="5" name="Footer Placeholder 4">
            <a:extLst>
              <a:ext uri="{FF2B5EF4-FFF2-40B4-BE49-F238E27FC236}">
                <a16:creationId xmlns:a16="http://schemas.microsoft.com/office/drawing/2014/main" id="{980E17E4-1F66-D74C-9FA0-A0103CD14124}"/>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1491566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6E0E-6578-D54C-9272-6DD2EB822F01}"/>
              </a:ext>
            </a:extLst>
          </p:cNvPr>
          <p:cNvSpPr>
            <a:spLocks noGrp="1"/>
          </p:cNvSpPr>
          <p:nvPr>
            <p:ph type="title"/>
          </p:nvPr>
        </p:nvSpPr>
        <p:spPr/>
        <p:txBody>
          <a:bodyPr/>
          <a:lstStyle/>
          <a:p>
            <a:r>
              <a:rPr lang="en-US" dirty="0"/>
              <a:t>Presentation of writer’s position</a:t>
            </a:r>
          </a:p>
        </p:txBody>
      </p:sp>
      <p:sp>
        <p:nvSpPr>
          <p:cNvPr id="3" name="Content Placeholder 2">
            <a:extLst>
              <a:ext uri="{FF2B5EF4-FFF2-40B4-BE49-F238E27FC236}">
                <a16:creationId xmlns:a16="http://schemas.microsoft.com/office/drawing/2014/main" id="{E6CDDEDE-2F6B-BB47-AD8B-DFDA46A1716D}"/>
              </a:ext>
            </a:extLst>
          </p:cNvPr>
          <p:cNvSpPr>
            <a:spLocks noGrp="1"/>
          </p:cNvSpPr>
          <p:nvPr>
            <p:ph idx="1"/>
          </p:nvPr>
        </p:nvSpPr>
        <p:spPr/>
        <p:txBody>
          <a:bodyPr>
            <a:normAutofit fontScale="92500" lnSpcReduction="10000"/>
          </a:bodyPr>
          <a:lstStyle/>
          <a:p>
            <a:r>
              <a:rPr lang="en-US" b="1" dirty="0"/>
              <a:t>Purpose</a:t>
            </a:r>
            <a:r>
              <a:rPr lang="en-US" dirty="0"/>
              <a:t>: Support thesis</a:t>
            </a:r>
          </a:p>
          <a:p>
            <a:endParaRPr lang="en-US" dirty="0"/>
          </a:p>
          <a:p>
            <a:r>
              <a:rPr lang="en-US" b="1" dirty="0"/>
              <a:t>Structure</a:t>
            </a:r>
            <a:r>
              <a:rPr lang="en-US" dirty="0"/>
              <a:t>:</a:t>
            </a:r>
          </a:p>
          <a:p>
            <a:pPr lvl="1"/>
            <a:r>
              <a:rPr lang="en-US" dirty="0"/>
              <a:t>Main body of essay</a:t>
            </a:r>
          </a:p>
          <a:p>
            <a:pPr lvl="1"/>
            <a:r>
              <a:rPr lang="en-US" dirty="0"/>
              <a:t>Present and support each reason in turn</a:t>
            </a:r>
          </a:p>
          <a:p>
            <a:pPr lvl="2"/>
            <a:r>
              <a:rPr lang="en-US" dirty="0"/>
              <a:t>Tie to a value or belief held by the audience</a:t>
            </a:r>
          </a:p>
          <a:p>
            <a:pPr lvl="2"/>
            <a:endParaRPr lang="en-US" dirty="0"/>
          </a:p>
          <a:p>
            <a:pPr lvl="2"/>
            <a:endParaRPr lang="en-US" dirty="0"/>
          </a:p>
          <a:p>
            <a:pPr lvl="2"/>
            <a:endParaRPr lang="en-US" dirty="0"/>
          </a:p>
          <a:p>
            <a:pPr lvl="2"/>
            <a:endParaRPr lang="en-US" dirty="0"/>
          </a:p>
          <a:p>
            <a:pPr lvl="2"/>
            <a:endParaRPr lang="en-US" dirty="0"/>
          </a:p>
          <a:p>
            <a:r>
              <a:rPr lang="en-US" i="1" dirty="0"/>
              <a:t>“Tell ‘</a:t>
            </a:r>
            <a:r>
              <a:rPr lang="en-US" i="1" dirty="0" err="1"/>
              <a:t>em</a:t>
            </a:r>
            <a:r>
              <a:rPr lang="en-US" i="1" dirty="0"/>
              <a:t>”</a:t>
            </a:r>
          </a:p>
          <a:p>
            <a:pPr marL="342900" lvl="1" indent="0">
              <a:buNone/>
            </a:pPr>
            <a:endParaRPr lang="en-US" dirty="0"/>
          </a:p>
        </p:txBody>
      </p:sp>
      <p:sp>
        <p:nvSpPr>
          <p:cNvPr id="5" name="Footer Placeholder 4">
            <a:extLst>
              <a:ext uri="{FF2B5EF4-FFF2-40B4-BE49-F238E27FC236}">
                <a16:creationId xmlns:a16="http://schemas.microsoft.com/office/drawing/2014/main" id="{3D71B1E2-B845-7045-8BA0-759FA9DD4026}"/>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297025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839D5-2A21-194F-855C-B452758AB45B}"/>
              </a:ext>
            </a:extLst>
          </p:cNvPr>
          <p:cNvSpPr>
            <a:spLocks noGrp="1"/>
          </p:cNvSpPr>
          <p:nvPr>
            <p:ph type="title"/>
          </p:nvPr>
        </p:nvSpPr>
        <p:spPr/>
        <p:txBody>
          <a:bodyPr/>
          <a:lstStyle/>
          <a:p>
            <a:r>
              <a:rPr lang="en-US" dirty="0"/>
              <a:t>Summary of opposing views</a:t>
            </a:r>
          </a:p>
        </p:txBody>
      </p:sp>
      <p:sp>
        <p:nvSpPr>
          <p:cNvPr id="3" name="Content Placeholder 2">
            <a:extLst>
              <a:ext uri="{FF2B5EF4-FFF2-40B4-BE49-F238E27FC236}">
                <a16:creationId xmlns:a16="http://schemas.microsoft.com/office/drawing/2014/main" id="{E2DDA18D-3587-0D4A-80D1-68D278CB3643}"/>
              </a:ext>
            </a:extLst>
          </p:cNvPr>
          <p:cNvSpPr>
            <a:spLocks noGrp="1"/>
          </p:cNvSpPr>
          <p:nvPr>
            <p:ph idx="1"/>
          </p:nvPr>
        </p:nvSpPr>
        <p:spPr/>
        <p:txBody>
          <a:bodyPr/>
          <a:lstStyle/>
          <a:p>
            <a:r>
              <a:rPr lang="en-US" sz="2600" b="1" dirty="0"/>
              <a:t>Purpose</a:t>
            </a:r>
            <a:r>
              <a:rPr lang="en-US" sz="2600" dirty="0"/>
              <a:t>: Establish knowledge of alternative viewpoints</a:t>
            </a:r>
          </a:p>
          <a:p>
            <a:endParaRPr lang="en-US" sz="2600" dirty="0"/>
          </a:p>
          <a:p>
            <a:r>
              <a:rPr lang="en-US" sz="2600" b="1" dirty="0"/>
              <a:t>Structure:</a:t>
            </a:r>
            <a:endParaRPr lang="en-US" sz="2600" dirty="0"/>
          </a:p>
          <a:p>
            <a:pPr lvl="1"/>
            <a:r>
              <a:rPr lang="en-US" sz="2600" dirty="0"/>
              <a:t>Fair and complete summary of opposing viewpoints</a:t>
            </a:r>
          </a:p>
          <a:p>
            <a:pPr lvl="1"/>
            <a:r>
              <a:rPr lang="en-US" sz="2600" dirty="0"/>
              <a:t>Can either by one-by-one or all together</a:t>
            </a:r>
          </a:p>
          <a:p>
            <a:pPr marL="0" indent="0">
              <a:buNone/>
            </a:pPr>
            <a:endParaRPr lang="en-US" sz="2600" dirty="0"/>
          </a:p>
          <a:p>
            <a:endParaRPr lang="en-US" dirty="0"/>
          </a:p>
        </p:txBody>
      </p:sp>
      <p:sp>
        <p:nvSpPr>
          <p:cNvPr id="5" name="Footer Placeholder 4">
            <a:extLst>
              <a:ext uri="{FF2B5EF4-FFF2-40B4-BE49-F238E27FC236}">
                <a16:creationId xmlns:a16="http://schemas.microsoft.com/office/drawing/2014/main" id="{77A65CAD-C77F-9241-AC1B-735BC9367566}"/>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1919503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1DB71-05DC-3E42-974E-6B796BD369DB}"/>
              </a:ext>
            </a:extLst>
          </p:cNvPr>
          <p:cNvSpPr>
            <a:spLocks noGrp="1"/>
          </p:cNvSpPr>
          <p:nvPr>
            <p:ph type="title"/>
          </p:nvPr>
        </p:nvSpPr>
        <p:spPr/>
        <p:txBody>
          <a:bodyPr/>
          <a:lstStyle/>
          <a:p>
            <a:r>
              <a:rPr lang="en-US" dirty="0"/>
              <a:t>Response to opposing views</a:t>
            </a:r>
          </a:p>
        </p:txBody>
      </p:sp>
      <p:sp>
        <p:nvSpPr>
          <p:cNvPr id="3" name="Content Placeholder 2">
            <a:extLst>
              <a:ext uri="{FF2B5EF4-FFF2-40B4-BE49-F238E27FC236}">
                <a16:creationId xmlns:a16="http://schemas.microsoft.com/office/drawing/2014/main" id="{B1A6E8A0-47C3-1D4C-8286-10CC9177541B}"/>
              </a:ext>
            </a:extLst>
          </p:cNvPr>
          <p:cNvSpPr>
            <a:spLocks noGrp="1"/>
          </p:cNvSpPr>
          <p:nvPr>
            <p:ph idx="1"/>
          </p:nvPr>
        </p:nvSpPr>
        <p:spPr/>
        <p:txBody>
          <a:bodyPr/>
          <a:lstStyle/>
          <a:p>
            <a:r>
              <a:rPr lang="en-US" b="1" dirty="0"/>
              <a:t>Purpose</a:t>
            </a:r>
            <a:r>
              <a:rPr lang="en-US" dirty="0"/>
              <a:t>: Illustrate in what ways the proponent’s thesis is superior and inferior to the opposing views</a:t>
            </a:r>
          </a:p>
          <a:p>
            <a:endParaRPr lang="en-US" dirty="0"/>
          </a:p>
          <a:p>
            <a:r>
              <a:rPr lang="en-US" b="1" dirty="0"/>
              <a:t>Structure</a:t>
            </a:r>
          </a:p>
          <a:p>
            <a:pPr lvl="1"/>
            <a:r>
              <a:rPr lang="en-US" dirty="0"/>
              <a:t>Refute or concede to opposing views</a:t>
            </a:r>
          </a:p>
          <a:p>
            <a:pPr lvl="1"/>
            <a:r>
              <a:rPr lang="en-US" dirty="0"/>
              <a:t>Show weaknesses in opposing views</a:t>
            </a:r>
          </a:p>
          <a:p>
            <a:pPr lvl="1"/>
            <a:r>
              <a:rPr lang="en-US" dirty="0"/>
              <a:t>Possibly concede on some strengths</a:t>
            </a:r>
          </a:p>
          <a:p>
            <a:endParaRPr lang="en-US" b="1" dirty="0"/>
          </a:p>
        </p:txBody>
      </p:sp>
      <p:sp>
        <p:nvSpPr>
          <p:cNvPr id="5" name="Footer Placeholder 4">
            <a:extLst>
              <a:ext uri="{FF2B5EF4-FFF2-40B4-BE49-F238E27FC236}">
                <a16:creationId xmlns:a16="http://schemas.microsoft.com/office/drawing/2014/main" id="{A450B7C8-F8AA-FD46-A67C-23113B9F4B32}"/>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2132575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ADE5E-DC38-8846-A4E1-8E0044D5D8AE}"/>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07C5DBD4-C967-7941-A8E4-C8B6049D41F4}"/>
              </a:ext>
            </a:extLst>
          </p:cNvPr>
          <p:cNvSpPr>
            <a:spLocks noGrp="1"/>
          </p:cNvSpPr>
          <p:nvPr>
            <p:ph idx="1"/>
          </p:nvPr>
        </p:nvSpPr>
        <p:spPr/>
        <p:txBody>
          <a:bodyPr>
            <a:normAutofit fontScale="92500" lnSpcReduction="10000"/>
          </a:bodyPr>
          <a:lstStyle/>
          <a:p>
            <a:r>
              <a:rPr lang="en-US" b="1" dirty="0"/>
              <a:t>Purpose</a:t>
            </a:r>
            <a:r>
              <a:rPr lang="en-US" dirty="0"/>
              <a:t>: Bring closure</a:t>
            </a:r>
          </a:p>
          <a:p>
            <a:endParaRPr lang="en-US" dirty="0"/>
          </a:p>
          <a:p>
            <a:r>
              <a:rPr lang="en-US" b="1" dirty="0"/>
              <a:t>Structure</a:t>
            </a:r>
            <a:r>
              <a:rPr lang="en-US" dirty="0"/>
              <a:t>:</a:t>
            </a:r>
          </a:p>
          <a:p>
            <a:pPr lvl="1"/>
            <a:r>
              <a:rPr lang="en-US" dirty="0"/>
              <a:t>Sum up thesis</a:t>
            </a:r>
          </a:p>
          <a:p>
            <a:pPr lvl="1"/>
            <a:r>
              <a:rPr lang="en-US" dirty="0"/>
              <a:t>Leave strong last impression</a:t>
            </a:r>
          </a:p>
          <a:p>
            <a:pPr lvl="1"/>
            <a:r>
              <a:rPr lang="en-US" i="1" dirty="0"/>
              <a:t>Call to action</a:t>
            </a:r>
          </a:p>
          <a:p>
            <a:pPr lvl="1"/>
            <a:endParaRPr lang="en-US" dirty="0"/>
          </a:p>
          <a:p>
            <a:pPr lvl="1"/>
            <a:endParaRPr lang="en-US" dirty="0"/>
          </a:p>
          <a:p>
            <a:pPr lvl="1"/>
            <a:endParaRPr lang="en-US" dirty="0"/>
          </a:p>
          <a:p>
            <a:pPr lvl="1"/>
            <a:endParaRPr lang="en-US" dirty="0"/>
          </a:p>
          <a:p>
            <a:r>
              <a:rPr lang="en-US" i="1" dirty="0"/>
              <a:t>“Tell ‘</a:t>
            </a:r>
            <a:r>
              <a:rPr lang="en-US" i="1" dirty="0" err="1"/>
              <a:t>em</a:t>
            </a:r>
            <a:r>
              <a:rPr lang="en-US" i="1" dirty="0"/>
              <a:t> what you told ‘</a:t>
            </a:r>
            <a:r>
              <a:rPr lang="en-US" i="1" dirty="0" err="1"/>
              <a:t>em</a:t>
            </a:r>
            <a:r>
              <a:rPr lang="en-US" i="1" dirty="0"/>
              <a:t>”</a:t>
            </a:r>
          </a:p>
          <a:p>
            <a:pPr marL="0" indent="0">
              <a:buNone/>
            </a:pPr>
            <a:endParaRPr lang="en-US" dirty="0"/>
          </a:p>
        </p:txBody>
      </p:sp>
      <p:sp>
        <p:nvSpPr>
          <p:cNvPr id="5" name="Footer Placeholder 4">
            <a:extLst>
              <a:ext uri="{FF2B5EF4-FFF2-40B4-BE49-F238E27FC236}">
                <a16:creationId xmlns:a16="http://schemas.microsoft.com/office/drawing/2014/main" id="{C3426211-531A-F349-A09A-22D4FA7B0EA6}"/>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5170517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5ACF5-3AFC-D045-9CF5-9CD105E433DE}"/>
              </a:ext>
            </a:extLst>
          </p:cNvPr>
          <p:cNvSpPr>
            <a:spLocks noGrp="1"/>
          </p:cNvSpPr>
          <p:nvPr>
            <p:ph type="title"/>
          </p:nvPr>
        </p:nvSpPr>
        <p:spPr/>
        <p:txBody>
          <a:bodyPr/>
          <a:lstStyle/>
          <a:p>
            <a:r>
              <a:rPr lang="en-US" dirty="0"/>
              <a:t>Classical argument</a:t>
            </a:r>
          </a:p>
        </p:txBody>
      </p:sp>
      <p:sp>
        <p:nvSpPr>
          <p:cNvPr id="3" name="Content Placeholder 2">
            <a:extLst>
              <a:ext uri="{FF2B5EF4-FFF2-40B4-BE49-F238E27FC236}">
                <a16:creationId xmlns:a16="http://schemas.microsoft.com/office/drawing/2014/main" id="{1506C99B-5293-0E40-8A88-E99FD0A3954B}"/>
              </a:ext>
            </a:extLst>
          </p:cNvPr>
          <p:cNvSpPr>
            <a:spLocks noGrp="1"/>
          </p:cNvSpPr>
          <p:nvPr>
            <p:ph idx="1"/>
          </p:nvPr>
        </p:nvSpPr>
        <p:spPr/>
        <p:txBody>
          <a:bodyPr/>
          <a:lstStyle/>
          <a:p>
            <a:r>
              <a:rPr lang="en-US" dirty="0"/>
              <a:t>Appeals to neutral or undecided audience</a:t>
            </a:r>
          </a:p>
          <a:p>
            <a:r>
              <a:rPr lang="en-US" dirty="0"/>
              <a:t>Summarize opposing views fairly</a:t>
            </a:r>
          </a:p>
          <a:p>
            <a:pPr marL="0" indent="0">
              <a:buNone/>
            </a:pPr>
            <a:endParaRPr lang="en-US" dirty="0"/>
          </a:p>
          <a:p>
            <a:r>
              <a:rPr lang="en-US" dirty="0"/>
              <a:t>Principle of charity</a:t>
            </a:r>
          </a:p>
          <a:p>
            <a:pPr lvl="1"/>
            <a:r>
              <a:rPr lang="en-US" dirty="0"/>
              <a:t>Avoid distorting or oversimplifying opposing views</a:t>
            </a:r>
          </a:p>
          <a:p>
            <a:pPr lvl="1"/>
            <a:r>
              <a:rPr lang="en-US" dirty="0"/>
              <a:t>Don’t strawman</a:t>
            </a:r>
          </a:p>
          <a:p>
            <a:pPr lvl="1"/>
            <a:endParaRPr lang="en-US" dirty="0"/>
          </a:p>
          <a:p>
            <a:r>
              <a:rPr lang="en-US" dirty="0"/>
              <a:t>Once you summarize opposing views, either rebut or concede</a:t>
            </a:r>
          </a:p>
        </p:txBody>
      </p:sp>
      <p:sp>
        <p:nvSpPr>
          <p:cNvPr id="5" name="Footer Placeholder 4">
            <a:extLst>
              <a:ext uri="{FF2B5EF4-FFF2-40B4-BE49-F238E27FC236}">
                <a16:creationId xmlns:a16="http://schemas.microsoft.com/office/drawing/2014/main" id="{62AD129E-8578-1F4E-9C0F-78DA3443EE01}"/>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12303843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D1994-971B-4749-8556-31875003A73E}"/>
              </a:ext>
            </a:extLst>
          </p:cNvPr>
          <p:cNvSpPr>
            <a:spLocks noGrp="1"/>
          </p:cNvSpPr>
          <p:nvPr>
            <p:ph type="title"/>
          </p:nvPr>
        </p:nvSpPr>
        <p:spPr>
          <a:xfrm>
            <a:off x="628650" y="365126"/>
            <a:ext cx="7886700" cy="1325563"/>
          </a:xfrm>
        </p:spPr>
        <p:txBody>
          <a:bodyPr anchor="ctr">
            <a:normAutofit/>
          </a:bodyPr>
          <a:lstStyle/>
          <a:p>
            <a:r>
              <a:rPr lang="en-US" dirty="0"/>
              <a:t>Not the only way to do it</a:t>
            </a:r>
          </a:p>
        </p:txBody>
      </p:sp>
      <p:sp>
        <p:nvSpPr>
          <p:cNvPr id="3" name="Content Placeholder 2">
            <a:extLst>
              <a:ext uri="{FF2B5EF4-FFF2-40B4-BE49-F238E27FC236}">
                <a16:creationId xmlns:a16="http://schemas.microsoft.com/office/drawing/2014/main" id="{F91818ED-F7FC-9C4D-B352-BB48900D44FC}"/>
              </a:ext>
            </a:extLst>
          </p:cNvPr>
          <p:cNvSpPr>
            <a:spLocks noGrp="1"/>
          </p:cNvSpPr>
          <p:nvPr>
            <p:ph idx="1"/>
          </p:nvPr>
        </p:nvSpPr>
        <p:spPr>
          <a:xfrm>
            <a:off x="628650" y="1825625"/>
            <a:ext cx="7886700" cy="1915102"/>
          </a:xfrm>
        </p:spPr>
        <p:txBody>
          <a:bodyPr anchor="ctr">
            <a:normAutofit/>
          </a:bodyPr>
          <a:lstStyle/>
          <a:p>
            <a:r>
              <a:rPr lang="en-US" dirty="0"/>
              <a:t>Classical arguments are effective but they may not always the most persuasive.</a:t>
            </a:r>
          </a:p>
        </p:txBody>
      </p:sp>
      <p:sp>
        <p:nvSpPr>
          <p:cNvPr id="7" name="Footer Placeholder 6">
            <a:extLst>
              <a:ext uri="{FF2B5EF4-FFF2-40B4-BE49-F238E27FC236}">
                <a16:creationId xmlns:a16="http://schemas.microsoft.com/office/drawing/2014/main" id="{384DB8F9-B4F5-6D44-9F16-14082A30A377}"/>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9014563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536AF-3F23-E34C-BE51-FD3C7CFE5DB0}"/>
              </a:ext>
            </a:extLst>
          </p:cNvPr>
          <p:cNvSpPr>
            <a:spLocks noGrp="1"/>
          </p:cNvSpPr>
          <p:nvPr>
            <p:ph type="title"/>
          </p:nvPr>
        </p:nvSpPr>
        <p:spPr/>
        <p:txBody>
          <a:bodyPr/>
          <a:lstStyle/>
          <a:p>
            <a:r>
              <a:rPr lang="en-US" dirty="0"/>
              <a:t>Delayed-thesis argument</a:t>
            </a:r>
          </a:p>
        </p:txBody>
      </p:sp>
      <p:sp>
        <p:nvSpPr>
          <p:cNvPr id="3" name="Content Placeholder 2">
            <a:extLst>
              <a:ext uri="{FF2B5EF4-FFF2-40B4-BE49-F238E27FC236}">
                <a16:creationId xmlns:a16="http://schemas.microsoft.com/office/drawing/2014/main" id="{3A26A8CB-1DC3-9E4E-AFD1-0B6979BD4482}"/>
              </a:ext>
            </a:extLst>
          </p:cNvPr>
          <p:cNvSpPr>
            <a:spLocks noGrp="1"/>
          </p:cNvSpPr>
          <p:nvPr>
            <p:ph idx="1"/>
          </p:nvPr>
        </p:nvSpPr>
        <p:spPr/>
        <p:txBody>
          <a:bodyPr/>
          <a:lstStyle/>
          <a:p>
            <a:r>
              <a:rPr lang="en-US" dirty="0"/>
              <a:t>Audience: Skeptical with limited knowledge of issue</a:t>
            </a:r>
          </a:p>
          <a:p>
            <a:r>
              <a:rPr lang="en-US" dirty="0"/>
              <a:t>Complicates the issue (instead of simplifying). Heightens reader interest and sympathy.</a:t>
            </a:r>
          </a:p>
          <a:p>
            <a:pPr marL="0" indent="0">
              <a:buNone/>
            </a:pPr>
            <a:endParaRPr lang="en-US" dirty="0"/>
          </a:p>
          <a:p>
            <a:r>
              <a:rPr lang="en-US" dirty="0"/>
              <a:t>Intro</a:t>
            </a:r>
          </a:p>
          <a:p>
            <a:r>
              <a:rPr lang="en-US" dirty="0"/>
              <a:t>Dialogic discussion</a:t>
            </a:r>
          </a:p>
          <a:p>
            <a:pPr lvl="1"/>
            <a:r>
              <a:rPr lang="en-US" dirty="0"/>
              <a:t>Explores issue from multiple viewpoints </a:t>
            </a:r>
          </a:p>
          <a:p>
            <a:pPr lvl="1"/>
            <a:r>
              <a:rPr lang="en-US" dirty="0"/>
              <a:t>Delayed thesis and support</a:t>
            </a:r>
          </a:p>
          <a:p>
            <a:r>
              <a:rPr lang="en-US" dirty="0"/>
              <a:t>Conclusion</a:t>
            </a:r>
          </a:p>
        </p:txBody>
      </p:sp>
      <p:sp>
        <p:nvSpPr>
          <p:cNvPr id="5" name="Footer Placeholder 4">
            <a:extLst>
              <a:ext uri="{FF2B5EF4-FFF2-40B4-BE49-F238E27FC236}">
                <a16:creationId xmlns:a16="http://schemas.microsoft.com/office/drawing/2014/main" id="{54B4BF8F-72EC-444D-B93A-9E50B1044B69}"/>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14768270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409A7-B3CF-3740-A98D-311813329FD8}"/>
              </a:ext>
            </a:extLst>
          </p:cNvPr>
          <p:cNvSpPr>
            <a:spLocks noGrp="1"/>
          </p:cNvSpPr>
          <p:nvPr>
            <p:ph type="title"/>
          </p:nvPr>
        </p:nvSpPr>
        <p:spPr/>
        <p:txBody>
          <a:bodyPr/>
          <a:lstStyle/>
          <a:p>
            <a:r>
              <a:rPr lang="en-US" dirty="0"/>
              <a:t>Adversarial vs Dialogic</a:t>
            </a:r>
          </a:p>
        </p:txBody>
      </p:sp>
      <p:sp>
        <p:nvSpPr>
          <p:cNvPr id="3" name="Content Placeholder 2">
            <a:extLst>
              <a:ext uri="{FF2B5EF4-FFF2-40B4-BE49-F238E27FC236}">
                <a16:creationId xmlns:a16="http://schemas.microsoft.com/office/drawing/2014/main" id="{EEDB6571-89D0-844A-B72A-7C12E93E3B90}"/>
              </a:ext>
            </a:extLst>
          </p:cNvPr>
          <p:cNvSpPr>
            <a:spLocks noGrp="1"/>
          </p:cNvSpPr>
          <p:nvPr>
            <p:ph idx="1"/>
          </p:nvPr>
        </p:nvSpPr>
        <p:spPr/>
        <p:txBody>
          <a:bodyPr/>
          <a:lstStyle/>
          <a:p>
            <a:r>
              <a:rPr lang="en-US" dirty="0"/>
              <a:t>In adversarial, writer presents other side as flawed</a:t>
            </a:r>
          </a:p>
          <a:p>
            <a:pPr lvl="1"/>
            <a:r>
              <a:rPr lang="en-US" dirty="0"/>
              <a:t>Typical argument you see in politics</a:t>
            </a:r>
          </a:p>
          <a:p>
            <a:endParaRPr lang="en-US" dirty="0"/>
          </a:p>
          <a:p>
            <a:r>
              <a:rPr lang="en-US" dirty="0"/>
              <a:t>Dialogic is more neutral – “truth seeking”</a:t>
            </a:r>
          </a:p>
          <a:p>
            <a:pPr lvl="1"/>
            <a:r>
              <a:rPr lang="en-US" dirty="0"/>
              <a:t>Enlists reader as a partner in truth seeking</a:t>
            </a:r>
          </a:p>
          <a:p>
            <a:pPr lvl="1"/>
            <a:r>
              <a:rPr lang="en-US" dirty="0"/>
              <a:t>Encourage sympathy for </a:t>
            </a:r>
            <a:br>
              <a:rPr lang="en-US" dirty="0"/>
            </a:br>
            <a:r>
              <a:rPr lang="en-US" dirty="0"/>
              <a:t>more than one point of view</a:t>
            </a:r>
          </a:p>
        </p:txBody>
      </p:sp>
      <p:sp>
        <p:nvSpPr>
          <p:cNvPr id="5" name="Footer Placeholder 4">
            <a:extLst>
              <a:ext uri="{FF2B5EF4-FFF2-40B4-BE49-F238E27FC236}">
                <a16:creationId xmlns:a16="http://schemas.microsoft.com/office/drawing/2014/main" id="{D4656AB6-DCBA-284A-BBCB-A0E7F3BFFCDA}"/>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7766437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536AF-3F23-E34C-BE51-FD3C7CFE5DB0}"/>
              </a:ext>
            </a:extLst>
          </p:cNvPr>
          <p:cNvSpPr>
            <a:spLocks noGrp="1"/>
          </p:cNvSpPr>
          <p:nvPr>
            <p:ph type="title"/>
          </p:nvPr>
        </p:nvSpPr>
        <p:spPr>
          <a:xfrm>
            <a:off x="628650" y="365126"/>
            <a:ext cx="7886700" cy="1325563"/>
          </a:xfrm>
        </p:spPr>
        <p:txBody>
          <a:bodyPr/>
          <a:lstStyle/>
          <a:p>
            <a:r>
              <a:rPr lang="en-US" dirty="0"/>
              <a:t>Rogerian argument</a:t>
            </a:r>
          </a:p>
        </p:txBody>
      </p:sp>
      <p:sp>
        <p:nvSpPr>
          <p:cNvPr id="3" name="Content Placeholder 2">
            <a:extLst>
              <a:ext uri="{FF2B5EF4-FFF2-40B4-BE49-F238E27FC236}">
                <a16:creationId xmlns:a16="http://schemas.microsoft.com/office/drawing/2014/main" id="{3A26A8CB-1DC3-9E4E-AFD1-0B6979BD4482}"/>
              </a:ext>
            </a:extLst>
          </p:cNvPr>
          <p:cNvSpPr>
            <a:spLocks noGrp="1"/>
          </p:cNvSpPr>
          <p:nvPr>
            <p:ph idx="1"/>
          </p:nvPr>
        </p:nvSpPr>
        <p:spPr>
          <a:xfrm>
            <a:off x="628650" y="1825625"/>
            <a:ext cx="7886700" cy="4351338"/>
          </a:xfrm>
        </p:spPr>
        <p:txBody>
          <a:bodyPr>
            <a:normAutofit fontScale="92500" lnSpcReduction="20000"/>
          </a:bodyPr>
          <a:lstStyle/>
          <a:p>
            <a:r>
              <a:rPr lang="en-US" dirty="0"/>
              <a:t>Audience: Interested and resistant</a:t>
            </a:r>
          </a:p>
          <a:p>
            <a:endParaRPr lang="en-US" dirty="0"/>
          </a:p>
          <a:p>
            <a:r>
              <a:rPr lang="en-US" dirty="0"/>
              <a:t>Show that writer and resistant audience share many values</a:t>
            </a:r>
          </a:p>
          <a:p>
            <a:r>
              <a:rPr lang="en-US" dirty="0"/>
              <a:t>Wait until the end to express a view that is usually a compromise between the writer’s original view and the resistant audience</a:t>
            </a:r>
          </a:p>
          <a:p>
            <a:endParaRPr lang="en-US" dirty="0"/>
          </a:p>
          <a:p>
            <a:r>
              <a:rPr lang="en-US" dirty="0"/>
              <a:t>Especially effective in emotionally laden issues</a:t>
            </a:r>
          </a:p>
          <a:p>
            <a:r>
              <a:rPr lang="en-US" dirty="0"/>
              <a:t>Must understand audience POV</a:t>
            </a:r>
          </a:p>
          <a:p>
            <a:r>
              <a:rPr lang="en-US" dirty="0"/>
              <a:t>Stresses self-examination, clarification and accommodation rather than refutation</a:t>
            </a:r>
          </a:p>
        </p:txBody>
      </p:sp>
      <p:sp>
        <p:nvSpPr>
          <p:cNvPr id="7" name="Footer Placeholder 6">
            <a:extLst>
              <a:ext uri="{FF2B5EF4-FFF2-40B4-BE49-F238E27FC236}">
                <a16:creationId xmlns:a16="http://schemas.microsoft.com/office/drawing/2014/main" id="{0106CB71-4B4C-FB4D-A954-1BE8B262D16F}"/>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9303025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45359-1149-8249-900D-A07C8E247978}"/>
              </a:ext>
            </a:extLst>
          </p:cNvPr>
          <p:cNvSpPr>
            <a:spLocks noGrp="1"/>
          </p:cNvSpPr>
          <p:nvPr>
            <p:ph type="title"/>
          </p:nvPr>
        </p:nvSpPr>
        <p:spPr/>
        <p:txBody>
          <a:bodyPr/>
          <a:lstStyle/>
          <a:p>
            <a:r>
              <a:rPr lang="en-US" dirty="0"/>
              <a:t>Rogerian argument structure</a:t>
            </a:r>
          </a:p>
        </p:txBody>
      </p:sp>
      <p:sp>
        <p:nvSpPr>
          <p:cNvPr id="3" name="Content Placeholder 2">
            <a:extLst>
              <a:ext uri="{FF2B5EF4-FFF2-40B4-BE49-F238E27FC236}">
                <a16:creationId xmlns:a16="http://schemas.microsoft.com/office/drawing/2014/main" id="{18C907A6-63EC-C94E-92B9-FE433210D62D}"/>
              </a:ext>
            </a:extLst>
          </p:cNvPr>
          <p:cNvSpPr>
            <a:spLocks noGrp="1"/>
          </p:cNvSpPr>
          <p:nvPr>
            <p:ph idx="1"/>
          </p:nvPr>
        </p:nvSpPr>
        <p:spPr/>
        <p:txBody>
          <a:bodyPr/>
          <a:lstStyle/>
          <a:p>
            <a:r>
              <a:rPr lang="en-US" dirty="0"/>
              <a:t>Intro</a:t>
            </a:r>
          </a:p>
          <a:p>
            <a:r>
              <a:rPr lang="en-US" dirty="0"/>
              <a:t>Summary of audience’s views</a:t>
            </a:r>
          </a:p>
          <a:p>
            <a:r>
              <a:rPr lang="en-US" dirty="0"/>
              <a:t>Common ground</a:t>
            </a:r>
          </a:p>
          <a:p>
            <a:r>
              <a:rPr lang="en-US" dirty="0"/>
              <a:t>Contribution of new points to the negotiation</a:t>
            </a:r>
          </a:p>
          <a:p>
            <a:r>
              <a:rPr lang="en-US" dirty="0"/>
              <a:t>Conclusion</a:t>
            </a:r>
          </a:p>
        </p:txBody>
      </p:sp>
      <p:sp>
        <p:nvSpPr>
          <p:cNvPr id="5" name="Footer Placeholder 4">
            <a:extLst>
              <a:ext uri="{FF2B5EF4-FFF2-40B4-BE49-F238E27FC236}">
                <a16:creationId xmlns:a16="http://schemas.microsoft.com/office/drawing/2014/main" id="{1E19BAB0-BCEA-5840-8F94-6EB3018BDE2D}"/>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245303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C4B80-A44A-994A-937C-E523FEDDDF5E}"/>
              </a:ext>
            </a:extLst>
          </p:cNvPr>
          <p:cNvSpPr>
            <a:spLocks noGrp="1"/>
          </p:cNvSpPr>
          <p:nvPr>
            <p:ph type="title"/>
          </p:nvPr>
        </p:nvSpPr>
        <p:spPr>
          <a:xfrm>
            <a:off x="628650" y="365126"/>
            <a:ext cx="7886700" cy="1325563"/>
          </a:xfrm>
        </p:spPr>
        <p:txBody>
          <a:bodyPr anchor="t">
            <a:normAutofit/>
          </a:bodyPr>
          <a:lstStyle/>
          <a:p>
            <a:r>
              <a:rPr lang="en-US" dirty="0"/>
              <a:t>What’s in an argument?</a:t>
            </a:r>
          </a:p>
        </p:txBody>
      </p:sp>
      <p:sp>
        <p:nvSpPr>
          <p:cNvPr id="3" name="Content Placeholder 2">
            <a:extLst>
              <a:ext uri="{FF2B5EF4-FFF2-40B4-BE49-F238E27FC236}">
                <a16:creationId xmlns:a16="http://schemas.microsoft.com/office/drawing/2014/main" id="{178D8A55-C00B-B640-96C0-EFF060DDF50F}"/>
              </a:ext>
            </a:extLst>
          </p:cNvPr>
          <p:cNvSpPr>
            <a:spLocks noGrp="1"/>
          </p:cNvSpPr>
          <p:nvPr>
            <p:ph idx="1"/>
          </p:nvPr>
        </p:nvSpPr>
        <p:spPr>
          <a:xfrm>
            <a:off x="628650" y="1825625"/>
            <a:ext cx="5955765" cy="4351338"/>
          </a:xfrm>
        </p:spPr>
        <p:txBody>
          <a:bodyPr>
            <a:normAutofit fontScale="85000" lnSpcReduction="10000"/>
          </a:bodyPr>
          <a:lstStyle/>
          <a:p>
            <a:r>
              <a:rPr lang="en-US" dirty="0"/>
              <a:t>An </a:t>
            </a:r>
            <a:r>
              <a:rPr lang="en-US" b="1" dirty="0"/>
              <a:t>argument</a:t>
            </a:r>
            <a:r>
              <a:rPr lang="en-US" dirty="0"/>
              <a:t> states a claim and supports it with reasons and evidence from sources.</a:t>
            </a:r>
          </a:p>
          <a:p>
            <a:endParaRPr lang="en-US" dirty="0"/>
          </a:p>
          <a:p>
            <a:r>
              <a:rPr lang="en-US" b="1" dirty="0"/>
              <a:t>Persuasion</a:t>
            </a:r>
            <a:r>
              <a:rPr lang="en-US" dirty="0"/>
              <a:t>: The process of convincing someone to do or believe something.</a:t>
            </a:r>
          </a:p>
          <a:p>
            <a:pPr lvl="1"/>
            <a:r>
              <a:rPr lang="en-US" dirty="0"/>
              <a:t>End-goal: convincing others</a:t>
            </a:r>
          </a:p>
          <a:p>
            <a:pPr lvl="1"/>
            <a:r>
              <a:rPr lang="en-US" dirty="0"/>
              <a:t>(not necessarily a bad thing)</a:t>
            </a:r>
          </a:p>
          <a:p>
            <a:endParaRPr lang="en-US" dirty="0"/>
          </a:p>
          <a:p>
            <a:r>
              <a:rPr lang="en-US" b="1" dirty="0"/>
              <a:t>Argumentation</a:t>
            </a:r>
            <a:r>
              <a:rPr lang="en-US" dirty="0"/>
              <a:t>: The process of establishing a claim and then </a:t>
            </a:r>
            <a:r>
              <a:rPr lang="en-US" b="1" dirty="0"/>
              <a:t>supporting</a:t>
            </a:r>
            <a:r>
              <a:rPr lang="en-US" dirty="0"/>
              <a:t> it with the use of logical reasoning, examples and research.</a:t>
            </a:r>
          </a:p>
          <a:p>
            <a:pPr lvl="1"/>
            <a:r>
              <a:rPr lang="en-US" dirty="0"/>
              <a:t>End-goal: consensus on “truth”</a:t>
            </a:r>
          </a:p>
        </p:txBody>
      </p:sp>
      <p:pic>
        <p:nvPicPr>
          <p:cNvPr id="7" name="Graphic 6" descr="Scales of Justice">
            <a:extLst>
              <a:ext uri="{FF2B5EF4-FFF2-40B4-BE49-F238E27FC236}">
                <a16:creationId xmlns:a16="http://schemas.microsoft.com/office/drawing/2014/main" id="{9D4DD466-CEA2-4265-A9AD-A80AF44AF79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84415" y="1825625"/>
            <a:ext cx="2186980" cy="2186980"/>
          </a:xfrm>
          <a:prstGeom prst="rect">
            <a:avLst/>
          </a:prstGeom>
        </p:spPr>
      </p:pic>
      <p:sp>
        <p:nvSpPr>
          <p:cNvPr id="8" name="Footer Placeholder 7">
            <a:extLst>
              <a:ext uri="{FF2B5EF4-FFF2-40B4-BE49-F238E27FC236}">
                <a16:creationId xmlns:a16="http://schemas.microsoft.com/office/drawing/2014/main" id="{FDF17EE5-9BF0-0745-BB70-E4B89E161B6E}"/>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15860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2057A-D4E2-B343-9BAC-911532CD01CB}"/>
              </a:ext>
            </a:extLst>
          </p:cNvPr>
          <p:cNvSpPr>
            <a:spLocks noGrp="1"/>
          </p:cNvSpPr>
          <p:nvPr>
            <p:ph type="title"/>
          </p:nvPr>
        </p:nvSpPr>
        <p:spPr>
          <a:xfrm>
            <a:off x="628650" y="365126"/>
            <a:ext cx="7886700" cy="1325563"/>
          </a:xfrm>
        </p:spPr>
        <p:txBody>
          <a:bodyPr/>
          <a:lstStyle/>
          <a:p>
            <a:r>
              <a:rPr lang="en-US" dirty="0"/>
              <a:t>Choose structure based on your audience</a:t>
            </a:r>
          </a:p>
        </p:txBody>
      </p:sp>
      <p:sp>
        <p:nvSpPr>
          <p:cNvPr id="3" name="Content Placeholder 2">
            <a:extLst>
              <a:ext uri="{FF2B5EF4-FFF2-40B4-BE49-F238E27FC236}">
                <a16:creationId xmlns:a16="http://schemas.microsoft.com/office/drawing/2014/main" id="{2261E746-9991-EE4F-951F-26A8B04D6EF6}"/>
              </a:ext>
            </a:extLst>
          </p:cNvPr>
          <p:cNvSpPr>
            <a:spLocks noGrp="1"/>
          </p:cNvSpPr>
          <p:nvPr>
            <p:ph idx="1"/>
          </p:nvPr>
        </p:nvSpPr>
        <p:spPr>
          <a:xfrm>
            <a:off x="628650" y="1825625"/>
            <a:ext cx="7886700" cy="4351338"/>
          </a:xfrm>
        </p:spPr>
        <p:txBody>
          <a:bodyPr>
            <a:normAutofit fontScale="85000" lnSpcReduction="10000"/>
          </a:bodyPr>
          <a:lstStyle/>
          <a:p>
            <a:r>
              <a:rPr lang="en-US" dirty="0"/>
              <a:t>Who is your audience?</a:t>
            </a:r>
          </a:p>
          <a:p>
            <a:endParaRPr lang="en-US" dirty="0"/>
          </a:p>
          <a:p>
            <a:r>
              <a:rPr lang="en-US" dirty="0"/>
              <a:t>How much does your audience know or care about your issue?</a:t>
            </a:r>
          </a:p>
          <a:p>
            <a:endParaRPr lang="en-US" dirty="0"/>
          </a:p>
          <a:p>
            <a:r>
              <a:rPr lang="en-US" dirty="0"/>
              <a:t>What is your audience’s current attitude towards the issue?</a:t>
            </a:r>
          </a:p>
          <a:p>
            <a:endParaRPr lang="en-US" dirty="0"/>
          </a:p>
          <a:p>
            <a:r>
              <a:rPr lang="en-US" dirty="0"/>
              <a:t>What will be your audience’s likely objections?</a:t>
            </a:r>
          </a:p>
          <a:p>
            <a:endParaRPr lang="en-US" dirty="0"/>
          </a:p>
          <a:p>
            <a:r>
              <a:rPr lang="en-US" dirty="0"/>
              <a:t>What values, beliefs, or assumptions about the world do you and your audience share?</a:t>
            </a:r>
          </a:p>
        </p:txBody>
      </p:sp>
      <p:sp>
        <p:nvSpPr>
          <p:cNvPr id="7" name="Footer Placeholder 6">
            <a:extLst>
              <a:ext uri="{FF2B5EF4-FFF2-40B4-BE49-F238E27FC236}">
                <a16:creationId xmlns:a16="http://schemas.microsoft.com/office/drawing/2014/main" id="{11B3B936-C7EE-3C43-BA13-8E1D4BE8A572}"/>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4204648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B4DE9F-DCB9-FC4F-B3C8-FB54B7285529}"/>
              </a:ext>
            </a:extLst>
          </p:cNvPr>
          <p:cNvSpPr>
            <a:spLocks noGrp="1"/>
          </p:cNvSpPr>
          <p:nvPr>
            <p:ph type="title"/>
          </p:nvPr>
        </p:nvSpPr>
        <p:spPr/>
        <p:txBody>
          <a:bodyPr/>
          <a:lstStyle/>
          <a:p>
            <a:r>
              <a:rPr lang="en-US" dirty="0"/>
              <a:t>Toulmin method for constructing claims</a:t>
            </a:r>
          </a:p>
        </p:txBody>
      </p:sp>
      <p:sp>
        <p:nvSpPr>
          <p:cNvPr id="7" name="Text Placeholder 6">
            <a:extLst>
              <a:ext uri="{FF2B5EF4-FFF2-40B4-BE49-F238E27FC236}">
                <a16:creationId xmlns:a16="http://schemas.microsoft.com/office/drawing/2014/main" id="{0CA0AA6B-02D6-B248-A650-B22D5C10198F}"/>
              </a:ext>
            </a:extLst>
          </p:cNvPr>
          <p:cNvSpPr>
            <a:spLocks noGrp="1"/>
          </p:cNvSpPr>
          <p:nvPr>
            <p:ph type="body" idx="1"/>
          </p:nvPr>
        </p:nvSpPr>
        <p:spPr/>
        <p:txBody>
          <a:bodyPr/>
          <a:lstStyle/>
          <a:p>
            <a:endParaRPr lang="en-US"/>
          </a:p>
        </p:txBody>
      </p:sp>
      <p:sp>
        <p:nvSpPr>
          <p:cNvPr id="3" name="Footer Placeholder 2">
            <a:extLst>
              <a:ext uri="{FF2B5EF4-FFF2-40B4-BE49-F238E27FC236}">
                <a16:creationId xmlns:a16="http://schemas.microsoft.com/office/drawing/2014/main" id="{3E825878-7A33-784B-8D3F-3ED6B1F8D53B}"/>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0539357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33F3C-EE4F-ED43-BAB8-E3BD5038DA37}"/>
              </a:ext>
            </a:extLst>
          </p:cNvPr>
          <p:cNvSpPr>
            <a:spLocks noGrp="1"/>
          </p:cNvSpPr>
          <p:nvPr>
            <p:ph type="title"/>
          </p:nvPr>
        </p:nvSpPr>
        <p:spPr/>
        <p:txBody>
          <a:bodyPr/>
          <a:lstStyle/>
          <a:p>
            <a:r>
              <a:rPr lang="en-US" dirty="0"/>
              <a:t>Enthymeme</a:t>
            </a:r>
          </a:p>
        </p:txBody>
      </p:sp>
      <p:sp>
        <p:nvSpPr>
          <p:cNvPr id="3" name="Content Placeholder 2">
            <a:extLst>
              <a:ext uri="{FF2B5EF4-FFF2-40B4-BE49-F238E27FC236}">
                <a16:creationId xmlns:a16="http://schemas.microsoft.com/office/drawing/2014/main" id="{961F4BA8-FA1D-3740-B08E-E0EDC5C2D022}"/>
              </a:ext>
            </a:extLst>
          </p:cNvPr>
          <p:cNvSpPr>
            <a:spLocks noGrp="1"/>
          </p:cNvSpPr>
          <p:nvPr>
            <p:ph idx="1"/>
          </p:nvPr>
        </p:nvSpPr>
        <p:spPr/>
        <p:txBody>
          <a:bodyPr/>
          <a:lstStyle/>
          <a:p>
            <a:r>
              <a:rPr lang="en-US" dirty="0"/>
              <a:t>An enthymeme is a claim supported by reasons.</a:t>
            </a:r>
          </a:p>
          <a:p>
            <a:endParaRPr lang="en-US" dirty="0"/>
          </a:p>
          <a:p>
            <a:r>
              <a:rPr lang="en-US" b="1" dirty="0"/>
              <a:t>Claims </a:t>
            </a:r>
            <a:r>
              <a:rPr lang="en-US" dirty="0"/>
              <a:t>answer an issue question</a:t>
            </a:r>
          </a:p>
          <a:p>
            <a:r>
              <a:rPr lang="en-US" b="1" dirty="0"/>
              <a:t>Reasons </a:t>
            </a:r>
            <a:r>
              <a:rPr lang="en-US" dirty="0"/>
              <a:t>are claims used to support other claims</a:t>
            </a:r>
          </a:p>
          <a:p>
            <a:pPr lvl="1"/>
            <a:r>
              <a:rPr lang="en-US" dirty="0"/>
              <a:t>‘because’ clauses make the relationship clear</a:t>
            </a:r>
          </a:p>
          <a:p>
            <a:pPr lvl="1"/>
            <a:endParaRPr lang="en-US" dirty="0"/>
          </a:p>
          <a:p>
            <a:pPr lvl="1"/>
            <a:endParaRPr lang="en-US" dirty="0"/>
          </a:p>
          <a:p>
            <a:r>
              <a:rPr lang="en-US" dirty="0"/>
              <a:t>“After school jobs are bad for teenagers because they take away study time”</a:t>
            </a:r>
          </a:p>
          <a:p>
            <a:pPr lvl="1"/>
            <a:endParaRPr lang="en-US" dirty="0"/>
          </a:p>
        </p:txBody>
      </p:sp>
      <p:sp>
        <p:nvSpPr>
          <p:cNvPr id="5" name="Footer Placeholder 4">
            <a:extLst>
              <a:ext uri="{FF2B5EF4-FFF2-40B4-BE49-F238E27FC236}">
                <a16:creationId xmlns:a16="http://schemas.microsoft.com/office/drawing/2014/main" id="{AB71BBEC-D7B1-F44B-8DD6-8ED4369CC851}"/>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40109467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B6D05-D67D-CE49-9114-7CFB82579EA5}"/>
              </a:ext>
            </a:extLst>
          </p:cNvPr>
          <p:cNvSpPr>
            <a:spLocks noGrp="1"/>
          </p:cNvSpPr>
          <p:nvPr>
            <p:ph type="title"/>
          </p:nvPr>
        </p:nvSpPr>
        <p:spPr>
          <a:xfrm>
            <a:off x="628650" y="365126"/>
            <a:ext cx="7886700" cy="1325563"/>
          </a:xfrm>
        </p:spPr>
        <p:txBody>
          <a:bodyPr anchor="ctr">
            <a:normAutofit/>
          </a:bodyPr>
          <a:lstStyle/>
          <a:p>
            <a:r>
              <a:rPr lang="en-US"/>
              <a:t>Enthymeme</a:t>
            </a:r>
          </a:p>
        </p:txBody>
      </p:sp>
      <p:sp>
        <p:nvSpPr>
          <p:cNvPr id="3" name="Content Placeholder 2">
            <a:extLst>
              <a:ext uri="{FF2B5EF4-FFF2-40B4-BE49-F238E27FC236}">
                <a16:creationId xmlns:a16="http://schemas.microsoft.com/office/drawing/2014/main" id="{4AF05728-A243-2240-B592-CD3A6C1FFC46}"/>
              </a:ext>
            </a:extLst>
          </p:cNvPr>
          <p:cNvSpPr>
            <a:spLocks noGrp="1"/>
          </p:cNvSpPr>
          <p:nvPr>
            <p:ph idx="1"/>
          </p:nvPr>
        </p:nvSpPr>
        <p:spPr>
          <a:xfrm>
            <a:off x="628650" y="1825625"/>
            <a:ext cx="4159484" cy="4351338"/>
          </a:xfrm>
        </p:spPr>
        <p:txBody>
          <a:bodyPr>
            <a:normAutofit/>
          </a:bodyPr>
          <a:lstStyle/>
          <a:p>
            <a:r>
              <a:rPr lang="en-US" dirty="0"/>
              <a:t>Enthymeme’s are incomplete logical structures</a:t>
            </a:r>
          </a:p>
          <a:p>
            <a:pPr lvl="1"/>
            <a:r>
              <a:rPr lang="en-US" dirty="0"/>
              <a:t>Underlying assumptions must be stated to “complete” theme.</a:t>
            </a:r>
          </a:p>
          <a:p>
            <a:pPr lvl="1"/>
            <a:endParaRPr lang="en-US" dirty="0"/>
          </a:p>
          <a:p>
            <a:r>
              <a:rPr lang="en-US" dirty="0"/>
              <a:t>This assumption is called the warrant.</a:t>
            </a:r>
          </a:p>
          <a:p>
            <a:endParaRPr lang="en-US" dirty="0"/>
          </a:p>
          <a:p>
            <a:pPr lvl="1"/>
            <a:endParaRPr lang="en-US" dirty="0"/>
          </a:p>
          <a:p>
            <a:endParaRPr lang="en-US" dirty="0"/>
          </a:p>
        </p:txBody>
      </p:sp>
      <p:graphicFrame>
        <p:nvGraphicFramePr>
          <p:cNvPr id="4" name="Table 3">
            <a:extLst>
              <a:ext uri="{FF2B5EF4-FFF2-40B4-BE49-F238E27FC236}">
                <a16:creationId xmlns:a16="http://schemas.microsoft.com/office/drawing/2014/main" id="{30CF64EF-728E-D44A-A105-6C216EE8793D}"/>
              </a:ext>
            </a:extLst>
          </p:cNvPr>
          <p:cNvGraphicFramePr>
            <a:graphicFrameLocks noGrp="1"/>
          </p:cNvGraphicFramePr>
          <p:nvPr>
            <p:extLst>
              <p:ext uri="{D42A27DB-BD31-4B8C-83A1-F6EECF244321}">
                <p14:modId xmlns:p14="http://schemas.microsoft.com/office/powerpoint/2010/main" val="756527348"/>
              </p:ext>
            </p:extLst>
          </p:nvPr>
        </p:nvGraphicFramePr>
        <p:xfrm>
          <a:off x="4921137" y="2063952"/>
          <a:ext cx="3857626" cy="2730096"/>
        </p:xfrm>
        <a:graphic>
          <a:graphicData uri="http://schemas.openxmlformats.org/drawingml/2006/table">
            <a:tbl>
              <a:tblPr firstRow="1" bandRow="1">
                <a:noFill/>
                <a:tableStyleId>{5C22544A-7EE6-4342-B048-85BDC9FD1C3A}</a:tableStyleId>
              </a:tblPr>
              <a:tblGrid>
                <a:gridCol w="1444294">
                  <a:extLst>
                    <a:ext uri="{9D8B030D-6E8A-4147-A177-3AD203B41FA5}">
                      <a16:colId xmlns:a16="http://schemas.microsoft.com/office/drawing/2014/main" val="2002354884"/>
                    </a:ext>
                  </a:extLst>
                </a:gridCol>
                <a:gridCol w="2413332">
                  <a:extLst>
                    <a:ext uri="{9D8B030D-6E8A-4147-A177-3AD203B41FA5}">
                      <a16:colId xmlns:a16="http://schemas.microsoft.com/office/drawing/2014/main" val="3109681507"/>
                    </a:ext>
                  </a:extLst>
                </a:gridCol>
              </a:tblGrid>
              <a:tr h="984215">
                <a:tc>
                  <a:txBody>
                    <a:bodyPr/>
                    <a:lstStyle/>
                    <a:p>
                      <a:r>
                        <a:rPr lang="en-US" sz="2000" b="1" cap="none" spc="0">
                          <a:solidFill>
                            <a:schemeClr val="tx1">
                              <a:lumMod val="75000"/>
                              <a:lumOff val="25000"/>
                            </a:schemeClr>
                          </a:solidFill>
                        </a:rPr>
                        <a:t>Claim</a:t>
                      </a:r>
                    </a:p>
                  </a:txBody>
                  <a:tcPr marL="198831" marR="381179" marT="99416" marB="99416" anchor="b">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r>
                        <a:rPr lang="en-US" sz="2000" b="1" cap="none" spc="0">
                          <a:solidFill>
                            <a:schemeClr val="tx1">
                              <a:lumMod val="75000"/>
                              <a:lumOff val="25000"/>
                            </a:schemeClr>
                          </a:solidFill>
                        </a:rPr>
                        <a:t>After-school jobs are bad for teenagers</a:t>
                      </a:r>
                    </a:p>
                  </a:txBody>
                  <a:tcPr marL="198831" marR="381179" marT="99416" marB="99416" anchor="b">
                    <a:lnL w="12700" cmpd="sng">
                      <a:noFill/>
                      <a:prstDash val="solid"/>
                    </a:lnL>
                    <a:lnR w="12700" cmpd="sng">
                      <a:noFill/>
                      <a:prstDash val="solid"/>
                    </a:lnR>
                    <a:lnT w="12700" cmpd="sng">
                      <a:noFill/>
                      <a:prstDash val="solid"/>
                    </a:lnT>
                    <a:lnB w="9525" cap="flat" cmpd="sng" algn="ctr">
                      <a:solidFill>
                        <a:srgbClr val="D8DCDC"/>
                      </a:solidFill>
                      <a:prstDash val="solid"/>
                    </a:lnB>
                    <a:noFill/>
                  </a:tcPr>
                </a:tc>
                <a:extLst>
                  <a:ext uri="{0D108BD9-81ED-4DB2-BD59-A6C34878D82A}">
                    <a16:rowId xmlns:a16="http://schemas.microsoft.com/office/drawing/2014/main" val="943335722"/>
                  </a:ext>
                </a:extLst>
              </a:tr>
              <a:tr h="735677">
                <a:tc>
                  <a:txBody>
                    <a:bodyPr/>
                    <a:lstStyle/>
                    <a:p>
                      <a:r>
                        <a:rPr lang="en-US" sz="2000" b="1" cap="none" spc="0">
                          <a:solidFill>
                            <a:schemeClr val="tx1">
                              <a:lumMod val="75000"/>
                              <a:lumOff val="25000"/>
                            </a:schemeClr>
                          </a:solidFill>
                        </a:rPr>
                        <a:t>Reason</a:t>
                      </a:r>
                    </a:p>
                  </a:txBody>
                  <a:tcPr marL="198831" marR="330354" marT="99416" marB="99416">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r>
                        <a:rPr lang="en-US" sz="2000" cap="none" spc="0" dirty="0">
                          <a:solidFill>
                            <a:schemeClr val="tx1">
                              <a:lumMod val="75000"/>
                              <a:lumOff val="25000"/>
                            </a:schemeClr>
                          </a:solidFill>
                        </a:rPr>
                        <a:t>Because they take away study time</a:t>
                      </a:r>
                    </a:p>
                  </a:txBody>
                  <a:tcPr marL="198831" marR="330354" marT="99416" marB="99416">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extLst>
                  <a:ext uri="{0D108BD9-81ED-4DB2-BD59-A6C34878D82A}">
                    <a16:rowId xmlns:a16="http://schemas.microsoft.com/office/drawing/2014/main" val="200710079"/>
                  </a:ext>
                </a:extLst>
              </a:tr>
              <a:tr h="735677">
                <a:tc>
                  <a:txBody>
                    <a:bodyPr/>
                    <a:lstStyle/>
                    <a:p>
                      <a:r>
                        <a:rPr lang="en-US" sz="2000" b="1" cap="none" spc="0">
                          <a:solidFill>
                            <a:schemeClr val="tx1">
                              <a:lumMod val="75000"/>
                              <a:lumOff val="25000"/>
                            </a:schemeClr>
                          </a:solidFill>
                        </a:rPr>
                        <a:t>Warrant</a:t>
                      </a:r>
                    </a:p>
                  </a:txBody>
                  <a:tcPr marL="198831" marR="330354" marT="99416" marB="99416">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EDC"/>
                      </a:solidFill>
                      <a:prstDash val="solid"/>
                    </a:lnB>
                    <a:noFill/>
                  </a:tcPr>
                </a:tc>
                <a:tc>
                  <a:txBody>
                    <a:bodyPr/>
                    <a:lstStyle/>
                    <a:p>
                      <a:r>
                        <a:rPr lang="en-US" sz="2000" cap="none" spc="0" dirty="0">
                          <a:solidFill>
                            <a:schemeClr val="tx1">
                              <a:lumMod val="75000"/>
                              <a:lumOff val="25000"/>
                            </a:schemeClr>
                          </a:solidFill>
                        </a:rPr>
                        <a:t>Loss of study time is bad</a:t>
                      </a:r>
                    </a:p>
                  </a:txBody>
                  <a:tcPr marL="198831" marR="330354" marT="99416" marB="99416">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EDC"/>
                      </a:solidFill>
                      <a:prstDash val="solid"/>
                    </a:lnB>
                    <a:noFill/>
                  </a:tcPr>
                </a:tc>
                <a:extLst>
                  <a:ext uri="{0D108BD9-81ED-4DB2-BD59-A6C34878D82A}">
                    <a16:rowId xmlns:a16="http://schemas.microsoft.com/office/drawing/2014/main" val="963579297"/>
                  </a:ext>
                </a:extLst>
              </a:tr>
            </a:tbl>
          </a:graphicData>
        </a:graphic>
      </p:graphicFrame>
      <p:sp>
        <p:nvSpPr>
          <p:cNvPr id="8" name="Footer Placeholder 7">
            <a:extLst>
              <a:ext uri="{FF2B5EF4-FFF2-40B4-BE49-F238E27FC236}">
                <a16:creationId xmlns:a16="http://schemas.microsoft.com/office/drawing/2014/main" id="{9C1B8977-4688-5140-BC72-C00B6632F8E2}"/>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7275552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7D0B4-BF2E-1141-A081-C82382A12120}"/>
              </a:ext>
            </a:extLst>
          </p:cNvPr>
          <p:cNvSpPr>
            <a:spLocks noGrp="1"/>
          </p:cNvSpPr>
          <p:nvPr>
            <p:ph type="title"/>
          </p:nvPr>
        </p:nvSpPr>
        <p:spPr>
          <a:xfrm>
            <a:off x="628650" y="365126"/>
            <a:ext cx="7886700" cy="1325563"/>
          </a:xfrm>
        </p:spPr>
        <p:txBody>
          <a:bodyPr anchor="ctr">
            <a:normAutofit/>
          </a:bodyPr>
          <a:lstStyle/>
          <a:p>
            <a:r>
              <a:rPr lang="en-US"/>
              <a:t>Enthymeme</a:t>
            </a:r>
          </a:p>
        </p:txBody>
      </p:sp>
      <p:sp>
        <p:nvSpPr>
          <p:cNvPr id="3" name="Content Placeholder 2">
            <a:extLst>
              <a:ext uri="{FF2B5EF4-FFF2-40B4-BE49-F238E27FC236}">
                <a16:creationId xmlns:a16="http://schemas.microsoft.com/office/drawing/2014/main" id="{E84BA13B-B161-2949-9008-B3586F601DE7}"/>
              </a:ext>
            </a:extLst>
          </p:cNvPr>
          <p:cNvSpPr>
            <a:spLocks noGrp="1"/>
          </p:cNvSpPr>
          <p:nvPr>
            <p:ph idx="1"/>
          </p:nvPr>
        </p:nvSpPr>
        <p:spPr>
          <a:xfrm>
            <a:off x="628650" y="1825625"/>
            <a:ext cx="4264312" cy="4351338"/>
          </a:xfrm>
        </p:spPr>
        <p:txBody>
          <a:bodyPr>
            <a:normAutofit/>
          </a:bodyPr>
          <a:lstStyle/>
          <a:p>
            <a:r>
              <a:rPr lang="en-US" dirty="0"/>
              <a:t>Counter-claim: After school jobs are good for teenagers because they teach responsibility and time management.</a:t>
            </a:r>
          </a:p>
          <a:p>
            <a:endParaRPr lang="en-US" dirty="0"/>
          </a:p>
          <a:p>
            <a:endParaRPr lang="en-US" dirty="0"/>
          </a:p>
        </p:txBody>
      </p:sp>
      <p:graphicFrame>
        <p:nvGraphicFramePr>
          <p:cNvPr id="10" name="Table 9">
            <a:extLst>
              <a:ext uri="{FF2B5EF4-FFF2-40B4-BE49-F238E27FC236}">
                <a16:creationId xmlns:a16="http://schemas.microsoft.com/office/drawing/2014/main" id="{6BBC9239-2AFE-D840-8C2A-3390C877EE14}"/>
              </a:ext>
            </a:extLst>
          </p:cNvPr>
          <p:cNvGraphicFramePr>
            <a:graphicFrameLocks noGrp="1"/>
          </p:cNvGraphicFramePr>
          <p:nvPr>
            <p:extLst>
              <p:ext uri="{D42A27DB-BD31-4B8C-83A1-F6EECF244321}">
                <p14:modId xmlns:p14="http://schemas.microsoft.com/office/powerpoint/2010/main" val="3441207728"/>
              </p:ext>
            </p:extLst>
          </p:nvPr>
        </p:nvGraphicFramePr>
        <p:xfrm>
          <a:off x="4892962" y="2344560"/>
          <a:ext cx="3215707" cy="2168880"/>
        </p:xfrm>
        <a:graphic>
          <a:graphicData uri="http://schemas.openxmlformats.org/drawingml/2006/table">
            <a:tbl>
              <a:tblPr firstRow="1" bandRow="1">
                <a:noFill/>
                <a:tableStyleId>{5C22544A-7EE6-4342-B048-85BDC9FD1C3A}</a:tableStyleId>
              </a:tblPr>
              <a:tblGrid>
                <a:gridCol w="1808393">
                  <a:extLst>
                    <a:ext uri="{9D8B030D-6E8A-4147-A177-3AD203B41FA5}">
                      <a16:colId xmlns:a16="http://schemas.microsoft.com/office/drawing/2014/main" val="2002354884"/>
                    </a:ext>
                  </a:extLst>
                </a:gridCol>
                <a:gridCol w="1407314">
                  <a:extLst>
                    <a:ext uri="{9D8B030D-6E8A-4147-A177-3AD203B41FA5}">
                      <a16:colId xmlns:a16="http://schemas.microsoft.com/office/drawing/2014/main" val="3109681507"/>
                    </a:ext>
                  </a:extLst>
                </a:gridCol>
              </a:tblGrid>
              <a:tr h="722960">
                <a:tc>
                  <a:txBody>
                    <a:bodyPr/>
                    <a:lstStyle/>
                    <a:p>
                      <a:r>
                        <a:rPr lang="en-US" sz="2500" b="1">
                          <a:solidFill>
                            <a:schemeClr val="tx1">
                              <a:lumMod val="75000"/>
                              <a:lumOff val="25000"/>
                            </a:schemeClr>
                          </a:solidFill>
                        </a:rPr>
                        <a:t>Claim</a:t>
                      </a:r>
                    </a:p>
                  </a:txBody>
                  <a:tcPr marL="309560" marR="154780" marT="154780" marB="154780">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endParaRPr lang="en-US" sz="2500" b="1" dirty="0">
                        <a:solidFill>
                          <a:schemeClr val="tx1">
                            <a:lumMod val="75000"/>
                            <a:lumOff val="25000"/>
                          </a:schemeClr>
                        </a:solidFill>
                      </a:endParaRPr>
                    </a:p>
                  </a:txBody>
                  <a:tcPr marL="309560" marR="154780" marT="154780" marB="154780">
                    <a:lnL w="12700" cmpd="sng">
                      <a:noFill/>
                      <a:prstDash val="solid"/>
                    </a:lnL>
                    <a:lnR w="12700" cmpd="sng">
                      <a:noFill/>
                      <a:prstDash val="solid"/>
                    </a:lnR>
                    <a:lnT w="12700" cmpd="sng">
                      <a:noFill/>
                      <a:prstDash val="solid"/>
                    </a:lnT>
                    <a:lnB w="9525" cap="flat" cmpd="sng" algn="ctr">
                      <a:solidFill>
                        <a:srgbClr val="D8DCDC"/>
                      </a:solidFill>
                      <a:prstDash val="solid"/>
                    </a:lnB>
                    <a:noFill/>
                  </a:tcPr>
                </a:tc>
                <a:extLst>
                  <a:ext uri="{0D108BD9-81ED-4DB2-BD59-A6C34878D82A}">
                    <a16:rowId xmlns:a16="http://schemas.microsoft.com/office/drawing/2014/main" val="943335722"/>
                  </a:ext>
                </a:extLst>
              </a:tr>
              <a:tr h="722960">
                <a:tc>
                  <a:txBody>
                    <a:bodyPr/>
                    <a:lstStyle/>
                    <a:p>
                      <a:r>
                        <a:rPr lang="en-US" sz="2500" b="1">
                          <a:solidFill>
                            <a:schemeClr val="tx1">
                              <a:lumMod val="75000"/>
                              <a:lumOff val="25000"/>
                            </a:schemeClr>
                          </a:solidFill>
                        </a:rPr>
                        <a:t>Reason</a:t>
                      </a:r>
                    </a:p>
                  </a:txBody>
                  <a:tcPr marL="309560" marR="154780" marT="154780" marB="154780">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endParaRPr lang="en-US" sz="2500">
                        <a:solidFill>
                          <a:schemeClr val="tx1">
                            <a:lumMod val="75000"/>
                            <a:lumOff val="25000"/>
                          </a:schemeClr>
                        </a:solidFill>
                      </a:endParaRPr>
                    </a:p>
                  </a:txBody>
                  <a:tcPr marL="309560" marR="154780" marT="154780" marB="154780">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extLst>
                  <a:ext uri="{0D108BD9-81ED-4DB2-BD59-A6C34878D82A}">
                    <a16:rowId xmlns:a16="http://schemas.microsoft.com/office/drawing/2014/main" val="200710079"/>
                  </a:ext>
                </a:extLst>
              </a:tr>
              <a:tr h="722960">
                <a:tc>
                  <a:txBody>
                    <a:bodyPr/>
                    <a:lstStyle/>
                    <a:p>
                      <a:r>
                        <a:rPr lang="en-US" sz="2500" b="1" dirty="0">
                          <a:solidFill>
                            <a:schemeClr val="tx1">
                              <a:lumMod val="75000"/>
                              <a:lumOff val="25000"/>
                            </a:schemeClr>
                          </a:solidFill>
                        </a:rPr>
                        <a:t>Warrant</a:t>
                      </a:r>
                    </a:p>
                  </a:txBody>
                  <a:tcPr marL="309560" marR="154780" marT="154780" marB="154780">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EDC"/>
                      </a:solidFill>
                      <a:prstDash val="solid"/>
                    </a:lnB>
                    <a:noFill/>
                  </a:tcPr>
                </a:tc>
                <a:tc>
                  <a:txBody>
                    <a:bodyPr/>
                    <a:lstStyle/>
                    <a:p>
                      <a:endParaRPr lang="en-US" sz="2500" dirty="0">
                        <a:solidFill>
                          <a:schemeClr val="tx1">
                            <a:lumMod val="75000"/>
                            <a:lumOff val="25000"/>
                          </a:schemeClr>
                        </a:solidFill>
                      </a:endParaRPr>
                    </a:p>
                  </a:txBody>
                  <a:tcPr marL="309560" marR="154780" marT="154780" marB="154780">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EDC"/>
                      </a:solidFill>
                      <a:prstDash val="solid"/>
                    </a:lnB>
                    <a:noFill/>
                  </a:tcPr>
                </a:tc>
                <a:extLst>
                  <a:ext uri="{0D108BD9-81ED-4DB2-BD59-A6C34878D82A}">
                    <a16:rowId xmlns:a16="http://schemas.microsoft.com/office/drawing/2014/main" val="963579297"/>
                  </a:ext>
                </a:extLst>
              </a:tr>
            </a:tbl>
          </a:graphicData>
        </a:graphic>
      </p:graphicFrame>
      <p:sp>
        <p:nvSpPr>
          <p:cNvPr id="7" name="Footer Placeholder 6">
            <a:extLst>
              <a:ext uri="{FF2B5EF4-FFF2-40B4-BE49-F238E27FC236}">
                <a16:creationId xmlns:a16="http://schemas.microsoft.com/office/drawing/2014/main" id="{FEB02900-B49E-4D45-B1D7-EF2D74D46DB4}"/>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2256076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7D0B4-BF2E-1141-A081-C82382A12120}"/>
              </a:ext>
            </a:extLst>
          </p:cNvPr>
          <p:cNvSpPr>
            <a:spLocks noGrp="1"/>
          </p:cNvSpPr>
          <p:nvPr>
            <p:ph type="title"/>
          </p:nvPr>
        </p:nvSpPr>
        <p:spPr>
          <a:xfrm>
            <a:off x="628650" y="365126"/>
            <a:ext cx="7886700" cy="1325563"/>
          </a:xfrm>
        </p:spPr>
        <p:txBody>
          <a:bodyPr anchor="ctr">
            <a:normAutofit/>
          </a:bodyPr>
          <a:lstStyle/>
          <a:p>
            <a:r>
              <a:rPr lang="en-US"/>
              <a:t>Enthymeme</a:t>
            </a:r>
          </a:p>
        </p:txBody>
      </p:sp>
      <p:sp>
        <p:nvSpPr>
          <p:cNvPr id="3" name="Content Placeholder 2">
            <a:extLst>
              <a:ext uri="{FF2B5EF4-FFF2-40B4-BE49-F238E27FC236}">
                <a16:creationId xmlns:a16="http://schemas.microsoft.com/office/drawing/2014/main" id="{E84BA13B-B161-2949-9008-B3586F601DE7}"/>
              </a:ext>
            </a:extLst>
          </p:cNvPr>
          <p:cNvSpPr>
            <a:spLocks noGrp="1"/>
          </p:cNvSpPr>
          <p:nvPr>
            <p:ph idx="1"/>
          </p:nvPr>
        </p:nvSpPr>
        <p:spPr>
          <a:xfrm>
            <a:off x="628650" y="1825625"/>
            <a:ext cx="3943348" cy="4351338"/>
          </a:xfrm>
        </p:spPr>
        <p:txBody>
          <a:bodyPr>
            <a:normAutofit/>
          </a:bodyPr>
          <a:lstStyle/>
          <a:p>
            <a:r>
              <a:rPr lang="en-US" dirty="0"/>
              <a:t>Counter-claim: After school jobs are good for teenagers because they teach responsibility and time management.</a:t>
            </a:r>
          </a:p>
          <a:p>
            <a:endParaRPr lang="en-US" dirty="0"/>
          </a:p>
          <a:p>
            <a:endParaRPr lang="en-US" dirty="0"/>
          </a:p>
        </p:txBody>
      </p:sp>
      <p:graphicFrame>
        <p:nvGraphicFramePr>
          <p:cNvPr id="10" name="Table 9">
            <a:extLst>
              <a:ext uri="{FF2B5EF4-FFF2-40B4-BE49-F238E27FC236}">
                <a16:creationId xmlns:a16="http://schemas.microsoft.com/office/drawing/2014/main" id="{12464C42-3B75-8242-99FB-9482C68207CC}"/>
              </a:ext>
            </a:extLst>
          </p:cNvPr>
          <p:cNvGraphicFramePr>
            <a:graphicFrameLocks noGrp="1"/>
          </p:cNvGraphicFramePr>
          <p:nvPr>
            <p:extLst>
              <p:ext uri="{D42A27DB-BD31-4B8C-83A1-F6EECF244321}">
                <p14:modId xmlns:p14="http://schemas.microsoft.com/office/powerpoint/2010/main" val="1377270708"/>
              </p:ext>
            </p:extLst>
          </p:nvPr>
        </p:nvGraphicFramePr>
        <p:xfrm>
          <a:off x="4740850" y="1621960"/>
          <a:ext cx="4137141" cy="3614079"/>
        </p:xfrm>
        <a:graphic>
          <a:graphicData uri="http://schemas.openxmlformats.org/drawingml/2006/table">
            <a:tbl>
              <a:tblPr firstRow="1" bandRow="1">
                <a:noFill/>
                <a:tableStyleId>{5C22544A-7EE6-4342-B048-85BDC9FD1C3A}</a:tableStyleId>
              </a:tblPr>
              <a:tblGrid>
                <a:gridCol w="1462192">
                  <a:extLst>
                    <a:ext uri="{9D8B030D-6E8A-4147-A177-3AD203B41FA5}">
                      <a16:colId xmlns:a16="http://schemas.microsoft.com/office/drawing/2014/main" val="2002354884"/>
                    </a:ext>
                  </a:extLst>
                </a:gridCol>
                <a:gridCol w="2674949">
                  <a:extLst>
                    <a:ext uri="{9D8B030D-6E8A-4147-A177-3AD203B41FA5}">
                      <a16:colId xmlns:a16="http://schemas.microsoft.com/office/drawing/2014/main" val="3109681507"/>
                    </a:ext>
                  </a:extLst>
                </a:gridCol>
              </a:tblGrid>
              <a:tr h="1095269">
                <a:tc>
                  <a:txBody>
                    <a:bodyPr/>
                    <a:lstStyle/>
                    <a:p>
                      <a:r>
                        <a:rPr lang="en-US" sz="2000" b="1">
                          <a:solidFill>
                            <a:schemeClr val="tx1">
                              <a:lumMod val="75000"/>
                              <a:lumOff val="25000"/>
                            </a:schemeClr>
                          </a:solidFill>
                        </a:rPr>
                        <a:t>Claim</a:t>
                      </a:r>
                    </a:p>
                  </a:txBody>
                  <a:tcPr marL="229501" marR="114750" marT="114750" marB="114750">
                    <a:lnL w="12700" cmpd="sng">
                      <a:noFill/>
                      <a:prstDash val="solid"/>
                    </a:lnL>
                    <a:lnR w="12700" cmpd="sng">
                      <a:noFill/>
                      <a:prstDash val="solid"/>
                    </a:lnR>
                    <a:lnT w="12700" cmpd="sng">
                      <a:noFill/>
                      <a:prstDash val="solid"/>
                    </a:lnT>
                    <a:lnB w="9525" cap="flat" cmpd="sng" algn="ctr">
                      <a:solidFill>
                        <a:srgbClr val="D8DCDC"/>
                      </a:solidFill>
                      <a:prstDash val="solid"/>
                    </a:lnB>
                    <a:noFill/>
                  </a:tcPr>
                </a:tc>
                <a:tc>
                  <a:txBody>
                    <a:bodyPr/>
                    <a:lstStyle/>
                    <a:p>
                      <a:r>
                        <a:rPr lang="en-US" sz="2000" b="1">
                          <a:solidFill>
                            <a:schemeClr val="tx1">
                              <a:lumMod val="75000"/>
                              <a:lumOff val="25000"/>
                            </a:schemeClr>
                          </a:solidFill>
                        </a:rPr>
                        <a:t>After-school jobs are good for teenagers</a:t>
                      </a:r>
                    </a:p>
                  </a:txBody>
                  <a:tcPr marL="229501" marR="114750" marT="114750" marB="114750">
                    <a:lnL w="12700" cmpd="sng">
                      <a:noFill/>
                      <a:prstDash val="solid"/>
                    </a:lnL>
                    <a:lnR w="12700" cmpd="sng">
                      <a:noFill/>
                      <a:prstDash val="solid"/>
                    </a:lnR>
                    <a:lnT w="12700" cmpd="sng">
                      <a:noFill/>
                      <a:prstDash val="solid"/>
                    </a:lnT>
                    <a:lnB w="9525" cap="flat" cmpd="sng" algn="ctr">
                      <a:solidFill>
                        <a:srgbClr val="D8DCDC"/>
                      </a:solidFill>
                      <a:prstDash val="solid"/>
                    </a:lnB>
                    <a:noFill/>
                  </a:tcPr>
                </a:tc>
                <a:extLst>
                  <a:ext uri="{0D108BD9-81ED-4DB2-BD59-A6C34878D82A}">
                    <a16:rowId xmlns:a16="http://schemas.microsoft.com/office/drawing/2014/main" val="943335722"/>
                  </a:ext>
                </a:extLst>
              </a:tr>
              <a:tr h="1095269">
                <a:tc>
                  <a:txBody>
                    <a:bodyPr/>
                    <a:lstStyle/>
                    <a:p>
                      <a:r>
                        <a:rPr lang="en-US" sz="2000" b="1" dirty="0">
                          <a:solidFill>
                            <a:schemeClr val="tx1">
                              <a:lumMod val="75000"/>
                              <a:lumOff val="25000"/>
                            </a:schemeClr>
                          </a:solidFill>
                        </a:rPr>
                        <a:t>Reason</a:t>
                      </a:r>
                    </a:p>
                  </a:txBody>
                  <a:tcPr marL="229501" marR="114750" marT="114750" marB="114750">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tc>
                  <a:txBody>
                    <a:bodyPr/>
                    <a:lstStyle/>
                    <a:p>
                      <a:r>
                        <a:rPr lang="en-US" sz="2000" dirty="0">
                          <a:solidFill>
                            <a:schemeClr val="tx1">
                              <a:lumMod val="75000"/>
                              <a:lumOff val="25000"/>
                            </a:schemeClr>
                          </a:solidFill>
                        </a:rPr>
                        <a:t>Because they teach responsibility and time management</a:t>
                      </a:r>
                    </a:p>
                  </a:txBody>
                  <a:tcPr marL="229501" marR="114750" marT="114750" marB="114750">
                    <a:lnL w="9525" cap="flat" cmpd="sng" algn="ctr">
                      <a:solidFill>
                        <a:srgbClr val="D8DCDC"/>
                      </a:solidFill>
                      <a:prstDash val="solid"/>
                    </a:lnL>
                    <a:lnR w="9525" cap="flat" cmpd="sng" algn="ctr">
                      <a:solidFill>
                        <a:srgbClr val="D8DCDC"/>
                      </a:solidFill>
                      <a:prstDash val="solid"/>
                    </a:lnR>
                    <a:lnT w="9525" cap="flat" cmpd="sng" algn="ctr">
                      <a:solidFill>
                        <a:srgbClr val="D8DCDC"/>
                      </a:solidFill>
                      <a:prstDash val="solid"/>
                    </a:lnT>
                    <a:lnB w="9525" cap="flat" cmpd="sng" algn="ctr">
                      <a:solidFill>
                        <a:srgbClr val="D8DCDC"/>
                      </a:solidFill>
                      <a:prstDash val="solid"/>
                    </a:lnB>
                    <a:solidFill>
                      <a:srgbClr val="D8DEDC">
                        <a:alpha val="20000"/>
                      </a:srgbClr>
                    </a:solidFill>
                  </a:tcPr>
                </a:tc>
                <a:extLst>
                  <a:ext uri="{0D108BD9-81ED-4DB2-BD59-A6C34878D82A}">
                    <a16:rowId xmlns:a16="http://schemas.microsoft.com/office/drawing/2014/main" val="200710079"/>
                  </a:ext>
                </a:extLst>
              </a:tr>
              <a:tr h="1374910">
                <a:tc>
                  <a:txBody>
                    <a:bodyPr/>
                    <a:lstStyle/>
                    <a:p>
                      <a:r>
                        <a:rPr lang="en-US" sz="2000" b="1">
                          <a:solidFill>
                            <a:schemeClr val="tx1">
                              <a:lumMod val="75000"/>
                              <a:lumOff val="25000"/>
                            </a:schemeClr>
                          </a:solidFill>
                        </a:rPr>
                        <a:t>Warrant</a:t>
                      </a:r>
                    </a:p>
                  </a:txBody>
                  <a:tcPr marL="229501" marR="114750" marT="114750" marB="114750">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EDC"/>
                      </a:solidFill>
                      <a:prstDash val="solid"/>
                    </a:lnB>
                    <a:noFill/>
                  </a:tcPr>
                </a:tc>
                <a:tc>
                  <a:txBody>
                    <a:bodyPr/>
                    <a:lstStyle/>
                    <a:p>
                      <a:r>
                        <a:rPr lang="en-US" sz="2000" dirty="0">
                          <a:solidFill>
                            <a:schemeClr val="tx1">
                              <a:lumMod val="75000"/>
                              <a:lumOff val="25000"/>
                            </a:schemeClr>
                          </a:solidFill>
                        </a:rPr>
                        <a:t>Learning responsibility and time management is good</a:t>
                      </a:r>
                    </a:p>
                  </a:txBody>
                  <a:tcPr marL="229501" marR="114750" marT="114750" marB="114750">
                    <a:lnL w="9525" cap="flat" cmpd="sng" algn="ctr">
                      <a:solidFill>
                        <a:srgbClr val="D8DEDC"/>
                      </a:solidFill>
                      <a:prstDash val="solid"/>
                    </a:lnL>
                    <a:lnR w="9525" cap="flat" cmpd="sng" algn="ctr">
                      <a:solidFill>
                        <a:srgbClr val="D8DEDC"/>
                      </a:solidFill>
                      <a:prstDash val="solid"/>
                    </a:lnR>
                    <a:lnT w="9525" cap="flat" cmpd="sng" algn="ctr">
                      <a:solidFill>
                        <a:srgbClr val="D8DCDC"/>
                      </a:solidFill>
                      <a:prstDash val="solid"/>
                    </a:lnT>
                    <a:lnB w="9525" cap="flat" cmpd="sng" algn="ctr">
                      <a:solidFill>
                        <a:srgbClr val="D8DEDC"/>
                      </a:solidFill>
                      <a:prstDash val="solid"/>
                    </a:lnB>
                    <a:noFill/>
                  </a:tcPr>
                </a:tc>
                <a:extLst>
                  <a:ext uri="{0D108BD9-81ED-4DB2-BD59-A6C34878D82A}">
                    <a16:rowId xmlns:a16="http://schemas.microsoft.com/office/drawing/2014/main" val="963579297"/>
                  </a:ext>
                </a:extLst>
              </a:tr>
            </a:tbl>
          </a:graphicData>
        </a:graphic>
      </p:graphicFrame>
      <p:sp>
        <p:nvSpPr>
          <p:cNvPr id="7" name="Footer Placeholder 6">
            <a:extLst>
              <a:ext uri="{FF2B5EF4-FFF2-40B4-BE49-F238E27FC236}">
                <a16:creationId xmlns:a16="http://schemas.microsoft.com/office/drawing/2014/main" id="{570077ED-5485-E148-94BA-B25E41019AD8}"/>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40554196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6580F-660D-D04B-AF05-5B22F9F6ECC8}"/>
              </a:ext>
            </a:extLst>
          </p:cNvPr>
          <p:cNvSpPr>
            <a:spLocks noGrp="1"/>
          </p:cNvSpPr>
          <p:nvPr>
            <p:ph type="title"/>
          </p:nvPr>
        </p:nvSpPr>
        <p:spPr>
          <a:xfrm>
            <a:off x="628650" y="365126"/>
            <a:ext cx="7886700" cy="1325563"/>
          </a:xfrm>
        </p:spPr>
        <p:txBody>
          <a:bodyPr anchor="ctr">
            <a:normAutofit/>
          </a:bodyPr>
          <a:lstStyle/>
          <a:p>
            <a:r>
              <a:rPr lang="en-US"/>
              <a:t>Grounds</a:t>
            </a:r>
          </a:p>
        </p:txBody>
      </p:sp>
      <p:sp>
        <p:nvSpPr>
          <p:cNvPr id="3" name="Content Placeholder 2">
            <a:extLst>
              <a:ext uri="{FF2B5EF4-FFF2-40B4-BE49-F238E27FC236}">
                <a16:creationId xmlns:a16="http://schemas.microsoft.com/office/drawing/2014/main" id="{D40F1F56-CB01-8B49-84A0-1017B4743742}"/>
              </a:ext>
            </a:extLst>
          </p:cNvPr>
          <p:cNvSpPr>
            <a:spLocks noGrp="1"/>
          </p:cNvSpPr>
          <p:nvPr>
            <p:ph idx="1"/>
          </p:nvPr>
        </p:nvSpPr>
        <p:spPr>
          <a:xfrm>
            <a:off x="628651" y="1825625"/>
            <a:ext cx="3693968" cy="4351338"/>
          </a:xfrm>
        </p:spPr>
        <p:txBody>
          <a:bodyPr>
            <a:normAutofit/>
          </a:bodyPr>
          <a:lstStyle/>
          <a:p>
            <a:r>
              <a:rPr lang="en-US" dirty="0"/>
              <a:t>Grounds are supporting evidence that causes the audience to support your reason.</a:t>
            </a:r>
          </a:p>
          <a:p>
            <a:endParaRPr lang="en-US" dirty="0"/>
          </a:p>
          <a:p>
            <a:endParaRPr lang="en-US" dirty="0"/>
          </a:p>
        </p:txBody>
      </p:sp>
      <p:graphicFrame>
        <p:nvGraphicFramePr>
          <p:cNvPr id="12" name="Table 11">
            <a:extLst>
              <a:ext uri="{FF2B5EF4-FFF2-40B4-BE49-F238E27FC236}">
                <a16:creationId xmlns:a16="http://schemas.microsoft.com/office/drawing/2014/main" id="{4443A8D7-9D27-6B47-8234-B785C90F5058}"/>
              </a:ext>
            </a:extLst>
          </p:cNvPr>
          <p:cNvGraphicFramePr>
            <a:graphicFrameLocks noGrp="1"/>
          </p:cNvGraphicFramePr>
          <p:nvPr>
            <p:extLst>
              <p:ext uri="{D42A27DB-BD31-4B8C-83A1-F6EECF244321}">
                <p14:modId xmlns:p14="http://schemas.microsoft.com/office/powerpoint/2010/main" val="4083033570"/>
              </p:ext>
            </p:extLst>
          </p:nvPr>
        </p:nvGraphicFramePr>
        <p:xfrm>
          <a:off x="4486275" y="1115596"/>
          <a:ext cx="4486273" cy="4626808"/>
        </p:xfrm>
        <a:graphic>
          <a:graphicData uri="http://schemas.openxmlformats.org/drawingml/2006/table">
            <a:tbl>
              <a:tblPr firstRow="1" bandRow="1">
                <a:noFill/>
                <a:tableStyleId>{5C22544A-7EE6-4342-B048-85BDC9FD1C3A}</a:tableStyleId>
              </a:tblPr>
              <a:tblGrid>
                <a:gridCol w="1223061">
                  <a:extLst>
                    <a:ext uri="{9D8B030D-6E8A-4147-A177-3AD203B41FA5}">
                      <a16:colId xmlns:a16="http://schemas.microsoft.com/office/drawing/2014/main" val="2002354884"/>
                    </a:ext>
                  </a:extLst>
                </a:gridCol>
                <a:gridCol w="3263212">
                  <a:extLst>
                    <a:ext uri="{9D8B030D-6E8A-4147-A177-3AD203B41FA5}">
                      <a16:colId xmlns:a16="http://schemas.microsoft.com/office/drawing/2014/main" val="3109681507"/>
                    </a:ext>
                  </a:extLst>
                </a:gridCol>
              </a:tblGrid>
              <a:tr h="619580">
                <a:tc>
                  <a:txBody>
                    <a:bodyPr/>
                    <a:lstStyle/>
                    <a:p>
                      <a:r>
                        <a:rPr lang="en-US" sz="2800" b="1" dirty="0">
                          <a:solidFill>
                            <a:schemeClr val="tx1">
                              <a:lumMod val="75000"/>
                              <a:lumOff val="25000"/>
                            </a:schemeClr>
                          </a:solidFill>
                        </a:rPr>
                        <a:t>Claim</a:t>
                      </a:r>
                    </a:p>
                  </a:txBody>
                  <a:tcPr marL="150860" marR="113145" marT="75431" marB="75431">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a:txBody>
                    <a:bodyPr/>
                    <a:lstStyle/>
                    <a:p>
                      <a:r>
                        <a:rPr lang="en-US" sz="2800" b="1">
                          <a:solidFill>
                            <a:schemeClr val="tx1">
                              <a:lumMod val="75000"/>
                              <a:lumOff val="25000"/>
                            </a:schemeClr>
                          </a:solidFill>
                        </a:rPr>
                        <a:t>After-school jobs are good for teenagers</a:t>
                      </a:r>
                    </a:p>
                  </a:txBody>
                  <a:tcPr marL="150860" marR="113145" marT="75431" marB="75431">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extLst>
                  <a:ext uri="{0D108BD9-81ED-4DB2-BD59-A6C34878D82A}">
                    <a16:rowId xmlns:a16="http://schemas.microsoft.com/office/drawing/2014/main" val="943335722"/>
                  </a:ext>
                </a:extLst>
              </a:tr>
              <a:tr h="481721">
                <a:tc>
                  <a:txBody>
                    <a:bodyPr/>
                    <a:lstStyle/>
                    <a:p>
                      <a:r>
                        <a:rPr lang="en-US" sz="2000" b="1" dirty="0">
                          <a:solidFill>
                            <a:schemeClr val="tx1">
                              <a:lumMod val="75000"/>
                              <a:lumOff val="25000"/>
                            </a:schemeClr>
                          </a:solidFill>
                        </a:rPr>
                        <a:t>Reason</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2000" dirty="0">
                          <a:solidFill>
                            <a:schemeClr val="tx1">
                              <a:lumMod val="75000"/>
                              <a:lumOff val="25000"/>
                            </a:schemeClr>
                          </a:solidFill>
                        </a:rPr>
                        <a:t>Because they teach responsibility and time management</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200710079"/>
                  </a:ext>
                </a:extLst>
              </a:tr>
              <a:tr h="481721">
                <a:tc>
                  <a:txBody>
                    <a:bodyPr/>
                    <a:lstStyle/>
                    <a:p>
                      <a:r>
                        <a:rPr lang="en-US" sz="2000" b="1">
                          <a:solidFill>
                            <a:schemeClr val="tx1">
                              <a:lumMod val="75000"/>
                              <a:lumOff val="25000"/>
                            </a:schemeClr>
                          </a:solidFill>
                        </a:rPr>
                        <a:t>Warrant</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2000" dirty="0">
                          <a:solidFill>
                            <a:schemeClr val="tx1">
                              <a:lumMod val="75000"/>
                              <a:lumOff val="25000"/>
                            </a:schemeClr>
                          </a:solidFill>
                        </a:rPr>
                        <a:t>Learning responsibility and time management is good</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963579297"/>
                  </a:ext>
                </a:extLst>
              </a:tr>
              <a:tr h="636812">
                <a:tc>
                  <a:txBody>
                    <a:bodyPr/>
                    <a:lstStyle/>
                    <a:p>
                      <a:r>
                        <a:rPr lang="en-US" sz="2000" b="1" dirty="0">
                          <a:solidFill>
                            <a:schemeClr val="tx1">
                              <a:lumMod val="75000"/>
                              <a:lumOff val="25000"/>
                            </a:schemeClr>
                          </a:solidFill>
                        </a:rPr>
                        <a:t>Grounds</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round/>
                      <a:headEnd type="none" w="med" len="med"/>
                      <a:tailEnd type="none" w="med" len="med"/>
                    </a:lnB>
                    <a:noFill/>
                  </a:tcPr>
                </a:tc>
                <a:tc>
                  <a:txBody>
                    <a:bodyPr/>
                    <a:lstStyle/>
                    <a:p>
                      <a:r>
                        <a:rPr lang="en-US" sz="2000" dirty="0">
                          <a:solidFill>
                            <a:schemeClr val="tx1">
                              <a:lumMod val="75000"/>
                              <a:lumOff val="25000"/>
                            </a:schemeClr>
                          </a:solidFill>
                        </a:rPr>
                        <a:t>Evidence that teenagers with after-school jobs are more responsible and have better time management</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round/>
                      <a:headEnd type="none" w="med" len="med"/>
                      <a:tailEnd type="none" w="med" len="med"/>
                    </a:lnB>
                    <a:noFill/>
                  </a:tcPr>
                </a:tc>
                <a:extLst>
                  <a:ext uri="{0D108BD9-81ED-4DB2-BD59-A6C34878D82A}">
                    <a16:rowId xmlns:a16="http://schemas.microsoft.com/office/drawing/2014/main" val="2035289312"/>
                  </a:ext>
                </a:extLst>
              </a:tr>
            </a:tbl>
          </a:graphicData>
        </a:graphic>
      </p:graphicFrame>
      <p:sp>
        <p:nvSpPr>
          <p:cNvPr id="8" name="Footer Placeholder 7">
            <a:extLst>
              <a:ext uri="{FF2B5EF4-FFF2-40B4-BE49-F238E27FC236}">
                <a16:creationId xmlns:a16="http://schemas.microsoft.com/office/drawing/2014/main" id="{5BC0024E-9837-7244-95F0-DDABCD397D93}"/>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6467280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6580F-660D-D04B-AF05-5B22F9F6ECC8}"/>
              </a:ext>
            </a:extLst>
          </p:cNvPr>
          <p:cNvSpPr>
            <a:spLocks noGrp="1"/>
          </p:cNvSpPr>
          <p:nvPr>
            <p:ph type="title"/>
          </p:nvPr>
        </p:nvSpPr>
        <p:spPr>
          <a:xfrm>
            <a:off x="628650" y="365126"/>
            <a:ext cx="7886700" cy="1325563"/>
          </a:xfrm>
        </p:spPr>
        <p:txBody>
          <a:bodyPr anchor="ctr">
            <a:normAutofit/>
          </a:bodyPr>
          <a:lstStyle/>
          <a:p>
            <a:r>
              <a:rPr lang="en-US"/>
              <a:t>Backing</a:t>
            </a:r>
          </a:p>
        </p:txBody>
      </p:sp>
      <p:sp>
        <p:nvSpPr>
          <p:cNvPr id="3" name="Content Placeholder 2">
            <a:extLst>
              <a:ext uri="{FF2B5EF4-FFF2-40B4-BE49-F238E27FC236}">
                <a16:creationId xmlns:a16="http://schemas.microsoft.com/office/drawing/2014/main" id="{D40F1F56-CB01-8B49-84A0-1017B4743742}"/>
              </a:ext>
            </a:extLst>
          </p:cNvPr>
          <p:cNvSpPr>
            <a:spLocks noGrp="1"/>
          </p:cNvSpPr>
          <p:nvPr>
            <p:ph idx="1"/>
          </p:nvPr>
        </p:nvSpPr>
        <p:spPr>
          <a:xfrm>
            <a:off x="628650" y="1825625"/>
            <a:ext cx="3294957" cy="4351338"/>
          </a:xfrm>
        </p:spPr>
        <p:txBody>
          <a:bodyPr>
            <a:normAutofit/>
          </a:bodyPr>
          <a:lstStyle/>
          <a:p>
            <a:r>
              <a:rPr lang="en-US" dirty="0"/>
              <a:t>Arguments that support the warrant</a:t>
            </a:r>
          </a:p>
          <a:p>
            <a:endParaRPr lang="en-US" dirty="0"/>
          </a:p>
          <a:p>
            <a:endParaRPr lang="en-US" dirty="0"/>
          </a:p>
        </p:txBody>
      </p:sp>
      <p:graphicFrame>
        <p:nvGraphicFramePr>
          <p:cNvPr id="12" name="Table 11">
            <a:extLst>
              <a:ext uri="{FF2B5EF4-FFF2-40B4-BE49-F238E27FC236}">
                <a16:creationId xmlns:a16="http://schemas.microsoft.com/office/drawing/2014/main" id="{47B4CA71-77EE-B04B-A2F3-606C1E66E8C4}"/>
              </a:ext>
            </a:extLst>
          </p:cNvPr>
          <p:cNvGraphicFramePr>
            <a:graphicFrameLocks noGrp="1"/>
          </p:cNvGraphicFramePr>
          <p:nvPr>
            <p:extLst>
              <p:ext uri="{D42A27DB-BD31-4B8C-83A1-F6EECF244321}">
                <p14:modId xmlns:p14="http://schemas.microsoft.com/office/powerpoint/2010/main" val="799178527"/>
              </p:ext>
            </p:extLst>
          </p:nvPr>
        </p:nvGraphicFramePr>
        <p:xfrm>
          <a:off x="4073236" y="491525"/>
          <a:ext cx="4921131" cy="5874950"/>
        </p:xfrm>
        <a:graphic>
          <a:graphicData uri="http://schemas.openxmlformats.org/drawingml/2006/table">
            <a:tbl>
              <a:tblPr firstRow="1" bandRow="1">
                <a:noFill/>
                <a:tableStyleId>{5C22544A-7EE6-4342-B048-85BDC9FD1C3A}</a:tableStyleId>
              </a:tblPr>
              <a:tblGrid>
                <a:gridCol w="1341614">
                  <a:extLst>
                    <a:ext uri="{9D8B030D-6E8A-4147-A177-3AD203B41FA5}">
                      <a16:colId xmlns:a16="http://schemas.microsoft.com/office/drawing/2014/main" val="2002354884"/>
                    </a:ext>
                  </a:extLst>
                </a:gridCol>
                <a:gridCol w="3579517">
                  <a:extLst>
                    <a:ext uri="{9D8B030D-6E8A-4147-A177-3AD203B41FA5}">
                      <a16:colId xmlns:a16="http://schemas.microsoft.com/office/drawing/2014/main" val="3109681507"/>
                    </a:ext>
                  </a:extLst>
                </a:gridCol>
              </a:tblGrid>
              <a:tr h="619580">
                <a:tc>
                  <a:txBody>
                    <a:bodyPr/>
                    <a:lstStyle/>
                    <a:p>
                      <a:r>
                        <a:rPr lang="en-US" sz="2800" b="1" dirty="0">
                          <a:solidFill>
                            <a:schemeClr val="tx1">
                              <a:lumMod val="75000"/>
                              <a:lumOff val="25000"/>
                            </a:schemeClr>
                          </a:solidFill>
                        </a:rPr>
                        <a:t>Claim</a:t>
                      </a:r>
                    </a:p>
                  </a:txBody>
                  <a:tcPr marL="150860" marR="113145" marT="75431" marB="75431">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a:txBody>
                    <a:bodyPr/>
                    <a:lstStyle/>
                    <a:p>
                      <a:r>
                        <a:rPr lang="en-US" sz="2800" b="1" dirty="0">
                          <a:solidFill>
                            <a:schemeClr val="tx1">
                              <a:lumMod val="75000"/>
                              <a:lumOff val="25000"/>
                            </a:schemeClr>
                          </a:solidFill>
                        </a:rPr>
                        <a:t>After-school jobs are good for teenagers</a:t>
                      </a:r>
                    </a:p>
                  </a:txBody>
                  <a:tcPr marL="150860" marR="113145" marT="75431" marB="75431">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extLst>
                  <a:ext uri="{0D108BD9-81ED-4DB2-BD59-A6C34878D82A}">
                    <a16:rowId xmlns:a16="http://schemas.microsoft.com/office/drawing/2014/main" val="943335722"/>
                  </a:ext>
                </a:extLst>
              </a:tr>
              <a:tr h="481721">
                <a:tc>
                  <a:txBody>
                    <a:bodyPr/>
                    <a:lstStyle/>
                    <a:p>
                      <a:r>
                        <a:rPr lang="en-US" sz="2000" b="1" dirty="0">
                          <a:solidFill>
                            <a:schemeClr val="tx1">
                              <a:lumMod val="75000"/>
                              <a:lumOff val="25000"/>
                            </a:schemeClr>
                          </a:solidFill>
                        </a:rPr>
                        <a:t>Reason</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2000" dirty="0">
                          <a:solidFill>
                            <a:schemeClr val="tx1">
                              <a:lumMod val="75000"/>
                              <a:lumOff val="25000"/>
                            </a:schemeClr>
                          </a:solidFill>
                        </a:rPr>
                        <a:t>Because they teach responsibility and time management</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200710079"/>
                  </a:ext>
                </a:extLst>
              </a:tr>
              <a:tr h="481721">
                <a:tc>
                  <a:txBody>
                    <a:bodyPr/>
                    <a:lstStyle/>
                    <a:p>
                      <a:r>
                        <a:rPr lang="en-US" sz="2000" b="1">
                          <a:solidFill>
                            <a:schemeClr val="tx1">
                              <a:lumMod val="75000"/>
                              <a:lumOff val="25000"/>
                            </a:schemeClr>
                          </a:solidFill>
                        </a:rPr>
                        <a:t>Warrant</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2000" dirty="0">
                          <a:solidFill>
                            <a:schemeClr val="tx1">
                              <a:lumMod val="75000"/>
                              <a:lumOff val="25000"/>
                            </a:schemeClr>
                          </a:solidFill>
                        </a:rPr>
                        <a:t>Learning responsibility and time management is good</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963579297"/>
                  </a:ext>
                </a:extLst>
              </a:tr>
              <a:tr h="636812">
                <a:tc>
                  <a:txBody>
                    <a:bodyPr/>
                    <a:lstStyle/>
                    <a:p>
                      <a:r>
                        <a:rPr lang="en-US" sz="2000" b="1" dirty="0">
                          <a:solidFill>
                            <a:schemeClr val="tx1">
                              <a:lumMod val="75000"/>
                              <a:lumOff val="25000"/>
                            </a:schemeClr>
                          </a:solidFill>
                        </a:rPr>
                        <a:t>Grounds</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round/>
                      <a:headEnd type="none" w="med" len="med"/>
                      <a:tailEnd type="none" w="med" len="med"/>
                    </a:lnB>
                    <a:noFill/>
                  </a:tcPr>
                </a:tc>
                <a:tc>
                  <a:txBody>
                    <a:bodyPr/>
                    <a:lstStyle/>
                    <a:p>
                      <a:r>
                        <a:rPr lang="en-US" sz="2000">
                          <a:solidFill>
                            <a:schemeClr val="tx1">
                              <a:lumMod val="75000"/>
                              <a:lumOff val="25000"/>
                            </a:schemeClr>
                          </a:solidFill>
                        </a:rPr>
                        <a:t>Evidence that teenagers with after-school jobs are more responsible and have better time management</a:t>
                      </a:r>
                    </a:p>
                  </a:txBody>
                  <a:tcPr marL="150860" marR="113145" marT="75431" marB="75431">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round/>
                      <a:headEnd type="none" w="med" len="med"/>
                      <a:tailEnd type="none" w="med" len="med"/>
                    </a:lnB>
                    <a:noFill/>
                  </a:tcPr>
                </a:tc>
                <a:extLst>
                  <a:ext uri="{0D108BD9-81ED-4DB2-BD59-A6C34878D82A}">
                    <a16:rowId xmlns:a16="http://schemas.microsoft.com/office/drawing/2014/main" val="2035289312"/>
                  </a:ext>
                </a:extLst>
              </a:tr>
              <a:tr h="791903">
                <a:tc>
                  <a:txBody>
                    <a:bodyPr/>
                    <a:lstStyle/>
                    <a:p>
                      <a:r>
                        <a:rPr lang="en-US" sz="2000" b="1">
                          <a:solidFill>
                            <a:schemeClr val="tx1">
                              <a:lumMod val="75000"/>
                              <a:lumOff val="25000"/>
                            </a:schemeClr>
                          </a:solidFill>
                        </a:rPr>
                        <a:t>Backing</a:t>
                      </a:r>
                    </a:p>
                  </a:txBody>
                  <a:tcPr marL="150860" marR="113145" marT="75431" marB="75431">
                    <a:lnL w="12700" cmpd="sng">
                      <a:noFill/>
                      <a:prstDash val="solid"/>
                    </a:lnL>
                    <a:lnR w="12700" cmpd="sng">
                      <a:noFill/>
                      <a:prstDash val="solid"/>
                    </a:lnR>
                    <a:lnT w="9525" cap="flat" cmpd="sng" algn="ctr">
                      <a:solidFill>
                        <a:srgbClr val="C7C6C1"/>
                      </a:solidFill>
                      <a:prstDash val="solid"/>
                    </a:lnT>
                    <a:lnB w="12700" cmpd="sng">
                      <a:noFill/>
                      <a:prstDash val="solid"/>
                    </a:lnB>
                    <a:no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t>Evidence that more responsible teenagers with better time management skills have better outcomes</a:t>
                      </a:r>
                    </a:p>
                    <a:p>
                      <a:endParaRPr lang="en-US" sz="2000" dirty="0">
                        <a:solidFill>
                          <a:schemeClr val="tx1">
                            <a:lumMod val="75000"/>
                            <a:lumOff val="25000"/>
                          </a:schemeClr>
                        </a:solidFill>
                      </a:endParaRPr>
                    </a:p>
                  </a:txBody>
                  <a:tcPr marL="150860" marR="113145" marT="75431" marB="75431">
                    <a:lnL w="12700" cmpd="sng">
                      <a:noFill/>
                      <a:prstDash val="solid"/>
                    </a:lnL>
                    <a:lnR w="12700" cmpd="sng">
                      <a:noFill/>
                      <a:prstDash val="solid"/>
                    </a:lnR>
                    <a:lnT w="9525" cap="flat" cmpd="sng" algn="ctr">
                      <a:solidFill>
                        <a:srgbClr val="C7C6C1"/>
                      </a:solidFill>
                      <a:prstDash val="solid"/>
                    </a:lnT>
                    <a:lnB w="12700" cmpd="sng">
                      <a:noFill/>
                      <a:prstDash val="solid"/>
                    </a:lnB>
                    <a:noFill/>
                  </a:tcPr>
                </a:tc>
                <a:extLst>
                  <a:ext uri="{0D108BD9-81ED-4DB2-BD59-A6C34878D82A}">
                    <a16:rowId xmlns:a16="http://schemas.microsoft.com/office/drawing/2014/main" val="1722459131"/>
                  </a:ext>
                </a:extLst>
              </a:tr>
            </a:tbl>
          </a:graphicData>
        </a:graphic>
      </p:graphicFrame>
      <p:sp>
        <p:nvSpPr>
          <p:cNvPr id="7" name="Footer Placeholder 6">
            <a:extLst>
              <a:ext uri="{FF2B5EF4-FFF2-40B4-BE49-F238E27FC236}">
                <a16:creationId xmlns:a16="http://schemas.microsoft.com/office/drawing/2014/main" id="{F4F52379-BD88-FE42-A999-40BA74193CD4}"/>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8238488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21CF9-497C-FB42-9FA1-4F77A36BEEF9}"/>
              </a:ext>
            </a:extLst>
          </p:cNvPr>
          <p:cNvSpPr>
            <a:spLocks noGrp="1"/>
          </p:cNvSpPr>
          <p:nvPr>
            <p:ph type="title"/>
          </p:nvPr>
        </p:nvSpPr>
        <p:spPr>
          <a:xfrm>
            <a:off x="628650" y="365126"/>
            <a:ext cx="7886700" cy="1325563"/>
          </a:xfrm>
        </p:spPr>
        <p:txBody>
          <a:bodyPr anchor="ctr">
            <a:normAutofit/>
          </a:bodyPr>
          <a:lstStyle/>
          <a:p>
            <a:r>
              <a:rPr lang="en-US"/>
              <a:t>Conditions of rebuttal</a:t>
            </a:r>
            <a:endParaRPr lang="en-US" dirty="0"/>
          </a:p>
        </p:txBody>
      </p:sp>
      <p:sp>
        <p:nvSpPr>
          <p:cNvPr id="3" name="Content Placeholder 2">
            <a:extLst>
              <a:ext uri="{FF2B5EF4-FFF2-40B4-BE49-F238E27FC236}">
                <a16:creationId xmlns:a16="http://schemas.microsoft.com/office/drawing/2014/main" id="{C385D539-5806-E547-8774-2FD213F797B5}"/>
              </a:ext>
            </a:extLst>
          </p:cNvPr>
          <p:cNvSpPr>
            <a:spLocks noGrp="1"/>
          </p:cNvSpPr>
          <p:nvPr>
            <p:ph idx="1"/>
          </p:nvPr>
        </p:nvSpPr>
        <p:spPr>
          <a:xfrm>
            <a:off x="628650" y="1825625"/>
            <a:ext cx="7886700" cy="4351338"/>
          </a:xfrm>
        </p:spPr>
        <p:txBody>
          <a:bodyPr anchor="ctr">
            <a:normAutofit/>
          </a:bodyPr>
          <a:lstStyle/>
          <a:p>
            <a:r>
              <a:rPr lang="en-US" dirty="0"/>
              <a:t>To rebut an argument, one can undermine:</a:t>
            </a:r>
          </a:p>
          <a:p>
            <a:pPr lvl="1"/>
            <a:r>
              <a:rPr lang="en-US" dirty="0"/>
              <a:t>Reasons and grounds</a:t>
            </a:r>
          </a:p>
          <a:p>
            <a:pPr lvl="1"/>
            <a:r>
              <a:rPr lang="en-US" dirty="0"/>
              <a:t>Warrant and backing</a:t>
            </a:r>
          </a:p>
          <a:p>
            <a:pPr lvl="1"/>
            <a:endParaRPr lang="en-US" dirty="0"/>
          </a:p>
          <a:p>
            <a:endParaRPr lang="en-US" dirty="0"/>
          </a:p>
        </p:txBody>
      </p:sp>
      <p:sp>
        <p:nvSpPr>
          <p:cNvPr id="7" name="Footer Placeholder 6">
            <a:extLst>
              <a:ext uri="{FF2B5EF4-FFF2-40B4-BE49-F238E27FC236}">
                <a16:creationId xmlns:a16="http://schemas.microsoft.com/office/drawing/2014/main" id="{167AB165-FB18-424A-A031-683BD7C67D91}"/>
              </a:ext>
            </a:extLst>
          </p:cNvPr>
          <p:cNvSpPr>
            <a:spLocks noGrp="1"/>
          </p:cNvSpPr>
          <p:nvPr>
            <p:ph type="ftr" sz="quarter" idx="11"/>
          </p:nvPr>
        </p:nvSpPr>
        <p:spPr>
          <a:xfrm>
            <a:off x="2814637" y="6356351"/>
            <a:ext cx="3514725" cy="365125"/>
          </a:xfrm>
        </p:spPr>
        <p:txBody>
          <a:bodyPr/>
          <a:lstStyle/>
          <a:p>
            <a:r>
              <a:rPr lang="en-US"/>
              <a:t>Copyright 2021 Blair MacIntyre ((CC BY-NC-SA 4.0))</a:t>
            </a:r>
            <a:endParaRPr lang="en-US" dirty="0"/>
          </a:p>
        </p:txBody>
      </p:sp>
    </p:spTree>
    <p:extLst>
      <p:ext uri="{BB962C8B-B14F-4D97-AF65-F5344CB8AC3E}">
        <p14:creationId xmlns:p14="http://schemas.microsoft.com/office/powerpoint/2010/main" val="32698804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F6CC3ED-A207-7443-A962-651FAB2CF35E}"/>
              </a:ext>
            </a:extLst>
          </p:cNvPr>
          <p:cNvSpPr>
            <a:spLocks noGrp="1"/>
          </p:cNvSpPr>
          <p:nvPr>
            <p:ph type="title"/>
          </p:nvPr>
        </p:nvSpPr>
        <p:spPr/>
        <p:txBody>
          <a:bodyPr/>
          <a:lstStyle/>
          <a:p>
            <a:r>
              <a:rPr lang="en-US" dirty="0"/>
              <a:t>Evidence</a:t>
            </a:r>
          </a:p>
        </p:txBody>
      </p:sp>
      <p:sp>
        <p:nvSpPr>
          <p:cNvPr id="5" name="Text Placeholder 4">
            <a:extLst>
              <a:ext uri="{FF2B5EF4-FFF2-40B4-BE49-F238E27FC236}">
                <a16:creationId xmlns:a16="http://schemas.microsoft.com/office/drawing/2014/main" id="{3288AB87-752A-444D-A461-8258B9A36477}"/>
              </a:ext>
            </a:extLst>
          </p:cNvPr>
          <p:cNvSpPr>
            <a:spLocks noGrp="1"/>
          </p:cNvSpPr>
          <p:nvPr>
            <p:ph type="body" idx="1"/>
          </p:nvPr>
        </p:nvSpPr>
        <p:spPr/>
        <p:txBody>
          <a:bodyPr/>
          <a:lstStyle/>
          <a:p>
            <a:endParaRPr lang="en-US"/>
          </a:p>
        </p:txBody>
      </p:sp>
      <p:sp>
        <p:nvSpPr>
          <p:cNvPr id="3" name="Footer Placeholder 2">
            <a:extLst>
              <a:ext uri="{FF2B5EF4-FFF2-40B4-BE49-F238E27FC236}">
                <a16:creationId xmlns:a16="http://schemas.microsoft.com/office/drawing/2014/main" id="{085CE0BB-C6E1-7642-8173-F44BF4BA6C03}"/>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1659524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2F02A-041B-7D46-A734-7FEDCD765472}"/>
              </a:ext>
            </a:extLst>
          </p:cNvPr>
          <p:cNvSpPr>
            <a:spLocks noGrp="1"/>
          </p:cNvSpPr>
          <p:nvPr>
            <p:ph type="title"/>
          </p:nvPr>
        </p:nvSpPr>
        <p:spPr>
          <a:xfrm>
            <a:off x="628650" y="365125"/>
            <a:ext cx="8216092" cy="1325563"/>
          </a:xfrm>
        </p:spPr>
        <p:txBody>
          <a:bodyPr>
            <a:normAutofit/>
          </a:bodyPr>
          <a:lstStyle/>
          <a:p>
            <a:r>
              <a:rPr lang="en-US" sz="3600" dirty="0"/>
              <a:t>Issue questions and Information questions</a:t>
            </a:r>
          </a:p>
        </p:txBody>
      </p:sp>
      <p:sp>
        <p:nvSpPr>
          <p:cNvPr id="3" name="Content Placeholder 2">
            <a:extLst>
              <a:ext uri="{FF2B5EF4-FFF2-40B4-BE49-F238E27FC236}">
                <a16:creationId xmlns:a16="http://schemas.microsoft.com/office/drawing/2014/main" id="{D7B34251-99BC-7A4F-BF08-B6950AF480A7}"/>
              </a:ext>
            </a:extLst>
          </p:cNvPr>
          <p:cNvSpPr>
            <a:spLocks noGrp="1"/>
          </p:cNvSpPr>
          <p:nvPr>
            <p:ph idx="1"/>
          </p:nvPr>
        </p:nvSpPr>
        <p:spPr>
          <a:xfrm>
            <a:off x="628650" y="1825625"/>
            <a:ext cx="7886700" cy="4351338"/>
          </a:xfrm>
        </p:spPr>
        <p:txBody>
          <a:bodyPr>
            <a:normAutofit fontScale="85000" lnSpcReduction="20000"/>
          </a:bodyPr>
          <a:lstStyle/>
          <a:p>
            <a:r>
              <a:rPr lang="en-US" dirty="0"/>
              <a:t>Issue questions are the origin or arguments: Can usually be reasonably answered in multiple different ways.</a:t>
            </a:r>
          </a:p>
          <a:p>
            <a:pPr lvl="1"/>
            <a:r>
              <a:rPr lang="en-US" dirty="0"/>
              <a:t>Is CS4873 an interesting and useful class?</a:t>
            </a:r>
          </a:p>
          <a:p>
            <a:pPr lvl="2"/>
            <a:endParaRPr lang="en-US" dirty="0"/>
          </a:p>
          <a:p>
            <a:r>
              <a:rPr lang="en-US" dirty="0"/>
              <a:t>Information questions generally have one factual answer.</a:t>
            </a:r>
          </a:p>
          <a:p>
            <a:pPr lvl="1"/>
            <a:r>
              <a:rPr lang="en-US" dirty="0"/>
              <a:t>How many students are registered in CS4873 this semester?</a:t>
            </a:r>
          </a:p>
          <a:p>
            <a:endParaRPr lang="en-US" dirty="0"/>
          </a:p>
          <a:p>
            <a:r>
              <a:rPr lang="en-US" dirty="0"/>
              <a:t>To tell the difference:</a:t>
            </a:r>
          </a:p>
          <a:p>
            <a:pPr lvl="1"/>
            <a:r>
              <a:rPr lang="en-US" dirty="0"/>
              <a:t>What’s your purpose in relation with the audience?</a:t>
            </a:r>
          </a:p>
          <a:p>
            <a:pPr lvl="2"/>
            <a:r>
              <a:rPr lang="en-US" dirty="0"/>
              <a:t>Teacher? Probably information question</a:t>
            </a:r>
          </a:p>
          <a:p>
            <a:pPr lvl="2"/>
            <a:r>
              <a:rPr lang="en-US" dirty="0"/>
              <a:t>Advocate / decision maker? Probably issue question</a:t>
            </a:r>
          </a:p>
          <a:p>
            <a:pPr lvl="1"/>
            <a:r>
              <a:rPr lang="en-US" dirty="0"/>
              <a:t>Can a simple gathering of facts answer it?</a:t>
            </a:r>
          </a:p>
          <a:p>
            <a:pPr lvl="1"/>
            <a:r>
              <a:rPr lang="en-US" dirty="0"/>
              <a:t>Sometimes contextually dependent</a:t>
            </a:r>
          </a:p>
          <a:p>
            <a:pPr lvl="2"/>
            <a:r>
              <a:rPr lang="en-US" dirty="0"/>
              <a:t>e.g., is encryption effective?</a:t>
            </a:r>
          </a:p>
        </p:txBody>
      </p:sp>
      <p:sp>
        <p:nvSpPr>
          <p:cNvPr id="7" name="Footer Placeholder 6">
            <a:extLst>
              <a:ext uri="{FF2B5EF4-FFF2-40B4-BE49-F238E27FC236}">
                <a16:creationId xmlns:a16="http://schemas.microsoft.com/office/drawing/2014/main" id="{3EA5B864-7017-8445-B4D2-BA67EBAC4636}"/>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7505872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0375D-2255-6940-A273-533A1A5D8B06}"/>
              </a:ext>
            </a:extLst>
          </p:cNvPr>
          <p:cNvSpPr>
            <a:spLocks noGrp="1"/>
          </p:cNvSpPr>
          <p:nvPr>
            <p:ph type="title"/>
          </p:nvPr>
        </p:nvSpPr>
        <p:spPr>
          <a:xfrm>
            <a:off x="628650" y="365126"/>
            <a:ext cx="7886700" cy="1325563"/>
          </a:xfrm>
        </p:spPr>
        <p:txBody>
          <a:bodyPr anchor="ctr">
            <a:normAutofit/>
          </a:bodyPr>
          <a:lstStyle/>
          <a:p>
            <a:r>
              <a:rPr lang="en-US" dirty="0"/>
              <a:t>What is evidence?</a:t>
            </a:r>
          </a:p>
        </p:txBody>
      </p:sp>
      <p:sp>
        <p:nvSpPr>
          <p:cNvPr id="3" name="Content Placeholder 2">
            <a:extLst>
              <a:ext uri="{FF2B5EF4-FFF2-40B4-BE49-F238E27FC236}">
                <a16:creationId xmlns:a16="http://schemas.microsoft.com/office/drawing/2014/main" id="{B7A3A409-DADF-414F-91CD-5C92CC6B93ED}"/>
              </a:ext>
            </a:extLst>
          </p:cNvPr>
          <p:cNvSpPr>
            <a:spLocks noGrp="1"/>
          </p:cNvSpPr>
          <p:nvPr>
            <p:ph idx="1"/>
          </p:nvPr>
        </p:nvSpPr>
        <p:spPr>
          <a:xfrm>
            <a:off x="628650" y="1825625"/>
            <a:ext cx="7886700" cy="3743902"/>
          </a:xfrm>
        </p:spPr>
        <p:txBody>
          <a:bodyPr anchor="ctr">
            <a:normAutofit/>
          </a:bodyPr>
          <a:lstStyle/>
          <a:p>
            <a:r>
              <a:rPr lang="en-US" dirty="0"/>
              <a:t>All the verifiable information a writer might use as support for their argument.</a:t>
            </a:r>
          </a:p>
          <a:p>
            <a:endParaRPr lang="en-US" dirty="0"/>
          </a:p>
          <a:p>
            <a:r>
              <a:rPr lang="en-US" dirty="0"/>
              <a:t>Part of the “grounds” and “backing” of an argument in support of reasons and warrant.</a:t>
            </a:r>
          </a:p>
          <a:p>
            <a:endParaRPr lang="en-US" dirty="0"/>
          </a:p>
          <a:p>
            <a:r>
              <a:rPr lang="en-US" dirty="0"/>
              <a:t>Many different types of evidence… </a:t>
            </a:r>
            <a:br>
              <a:rPr lang="en-US" dirty="0"/>
            </a:br>
            <a:r>
              <a:rPr lang="en-US" dirty="0"/>
              <a:t>what are examples?</a:t>
            </a:r>
          </a:p>
        </p:txBody>
      </p:sp>
      <p:sp>
        <p:nvSpPr>
          <p:cNvPr id="7" name="Footer Placeholder 6">
            <a:extLst>
              <a:ext uri="{FF2B5EF4-FFF2-40B4-BE49-F238E27FC236}">
                <a16:creationId xmlns:a16="http://schemas.microsoft.com/office/drawing/2014/main" id="{B2F349E2-D893-844B-8344-8260988DF0E3}"/>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42487602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9442D-2B54-A54E-9AB0-17A2EFC96342}"/>
              </a:ext>
            </a:extLst>
          </p:cNvPr>
          <p:cNvSpPr>
            <a:spLocks noGrp="1"/>
          </p:cNvSpPr>
          <p:nvPr>
            <p:ph type="title"/>
          </p:nvPr>
        </p:nvSpPr>
        <p:spPr>
          <a:xfrm>
            <a:off x="628650" y="365126"/>
            <a:ext cx="7886700" cy="1325563"/>
          </a:xfrm>
        </p:spPr>
        <p:txBody>
          <a:bodyPr/>
          <a:lstStyle/>
          <a:p>
            <a:r>
              <a:rPr lang="en-US" dirty="0"/>
              <a:t>Persuasive Use of Evidence</a:t>
            </a:r>
          </a:p>
        </p:txBody>
      </p:sp>
      <p:sp>
        <p:nvSpPr>
          <p:cNvPr id="3" name="Content Placeholder 2">
            <a:extLst>
              <a:ext uri="{FF2B5EF4-FFF2-40B4-BE49-F238E27FC236}">
                <a16:creationId xmlns:a16="http://schemas.microsoft.com/office/drawing/2014/main" id="{74A5C07D-FA55-D24B-B428-07170762E5D7}"/>
              </a:ext>
            </a:extLst>
          </p:cNvPr>
          <p:cNvSpPr>
            <a:spLocks noGrp="1"/>
          </p:cNvSpPr>
          <p:nvPr>
            <p:ph idx="1"/>
          </p:nvPr>
        </p:nvSpPr>
        <p:spPr>
          <a:xfrm>
            <a:off x="628650" y="1825625"/>
            <a:ext cx="8515350" cy="4351338"/>
          </a:xfrm>
        </p:spPr>
        <p:txBody>
          <a:bodyPr/>
          <a:lstStyle/>
          <a:p>
            <a:r>
              <a:rPr lang="en-US" dirty="0"/>
              <a:t>Apply the STAR Criteria (by Richard Fulkerson)</a:t>
            </a:r>
          </a:p>
          <a:p>
            <a:pPr lvl="1"/>
            <a:r>
              <a:rPr lang="en-US" b="1" dirty="0"/>
              <a:t>S</a:t>
            </a:r>
            <a:r>
              <a:rPr lang="en-US" dirty="0"/>
              <a:t>ufficiency: Is there enough evidence?</a:t>
            </a:r>
          </a:p>
          <a:p>
            <a:pPr lvl="1"/>
            <a:r>
              <a:rPr lang="en-US" b="1" dirty="0"/>
              <a:t>T</a:t>
            </a:r>
            <a:r>
              <a:rPr lang="en-US" dirty="0"/>
              <a:t>ypicality: Is the chosen evidence representative and typical?</a:t>
            </a:r>
          </a:p>
          <a:p>
            <a:pPr lvl="1"/>
            <a:r>
              <a:rPr lang="en-US" b="1" dirty="0"/>
              <a:t>A</a:t>
            </a:r>
            <a:r>
              <a:rPr lang="en-US" dirty="0"/>
              <a:t>ccuracy: Is the evidence accurate and up to date?</a:t>
            </a:r>
          </a:p>
          <a:p>
            <a:pPr lvl="1"/>
            <a:r>
              <a:rPr lang="en-US" b="1" dirty="0"/>
              <a:t>R</a:t>
            </a:r>
            <a:r>
              <a:rPr lang="en-US" dirty="0"/>
              <a:t>elevance: Is the evidence relevant to the claim?</a:t>
            </a:r>
          </a:p>
        </p:txBody>
      </p:sp>
      <p:sp>
        <p:nvSpPr>
          <p:cNvPr id="5" name="Footer Placeholder 4">
            <a:extLst>
              <a:ext uri="{FF2B5EF4-FFF2-40B4-BE49-F238E27FC236}">
                <a16:creationId xmlns:a16="http://schemas.microsoft.com/office/drawing/2014/main" id="{8F38949E-6E3F-3946-8F79-354602FA6228}"/>
              </a:ext>
            </a:extLst>
          </p:cNvPr>
          <p:cNvSpPr>
            <a:spLocks noGrp="1"/>
          </p:cNvSpPr>
          <p:nvPr>
            <p:ph type="ftr" sz="quarter" idx="11"/>
          </p:nvPr>
        </p:nvSpPr>
        <p:spPr>
          <a:xfrm>
            <a:off x="2814637" y="6356351"/>
            <a:ext cx="3514725" cy="365125"/>
          </a:xfrm>
        </p:spPr>
        <p:txBody>
          <a:bodyPr/>
          <a:lstStyle/>
          <a:p>
            <a:r>
              <a:rPr lang="en-US"/>
              <a:t>Copyright 2021 Blair MacIntyre ((CC BY-NC-SA 4.0))</a:t>
            </a:r>
            <a:endParaRPr lang="en-US" dirty="0"/>
          </a:p>
        </p:txBody>
      </p:sp>
    </p:spTree>
    <p:extLst>
      <p:ext uri="{BB962C8B-B14F-4D97-AF65-F5344CB8AC3E}">
        <p14:creationId xmlns:p14="http://schemas.microsoft.com/office/powerpoint/2010/main" val="41171098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6ACC5-0670-124B-9B2E-ACDCE52B9D1B}"/>
              </a:ext>
            </a:extLst>
          </p:cNvPr>
          <p:cNvSpPr>
            <a:spLocks noGrp="1"/>
          </p:cNvSpPr>
          <p:nvPr>
            <p:ph type="title"/>
          </p:nvPr>
        </p:nvSpPr>
        <p:spPr/>
        <p:txBody>
          <a:bodyPr/>
          <a:lstStyle/>
          <a:p>
            <a:r>
              <a:rPr lang="en-US" dirty="0"/>
              <a:t>Sources</a:t>
            </a:r>
          </a:p>
        </p:txBody>
      </p:sp>
      <p:sp>
        <p:nvSpPr>
          <p:cNvPr id="3" name="Content Placeholder 2">
            <a:extLst>
              <a:ext uri="{FF2B5EF4-FFF2-40B4-BE49-F238E27FC236}">
                <a16:creationId xmlns:a16="http://schemas.microsoft.com/office/drawing/2014/main" id="{B67D90ED-8A02-5C4E-A6CA-825AC37BFAD8}"/>
              </a:ext>
            </a:extLst>
          </p:cNvPr>
          <p:cNvSpPr>
            <a:spLocks noGrp="1"/>
          </p:cNvSpPr>
          <p:nvPr>
            <p:ph idx="1"/>
          </p:nvPr>
        </p:nvSpPr>
        <p:spPr>
          <a:xfrm>
            <a:off x="628650" y="1825625"/>
            <a:ext cx="8382346" cy="4076411"/>
          </a:xfrm>
        </p:spPr>
        <p:txBody>
          <a:bodyPr>
            <a:normAutofit fontScale="92500" lnSpcReduction="10000"/>
          </a:bodyPr>
          <a:lstStyle/>
          <a:p>
            <a:r>
              <a:rPr lang="en-US" dirty="0"/>
              <a:t>Use sources your audience can trust</a:t>
            </a:r>
          </a:p>
          <a:p>
            <a:pPr lvl="1"/>
            <a:r>
              <a:rPr lang="en-US" dirty="0"/>
              <a:t>Take into account, for example, the political leanings of the source</a:t>
            </a:r>
          </a:p>
          <a:p>
            <a:pPr lvl="1"/>
            <a:r>
              <a:rPr lang="en-US" dirty="0"/>
              <a:t>Level of review to have something published</a:t>
            </a:r>
          </a:p>
          <a:p>
            <a:pPr lvl="1"/>
            <a:endParaRPr lang="en-US" dirty="0"/>
          </a:p>
          <a:p>
            <a:r>
              <a:rPr lang="en-US" dirty="0"/>
              <a:t>Very different review process for different publications</a:t>
            </a:r>
          </a:p>
          <a:p>
            <a:pPr lvl="1"/>
            <a:r>
              <a:rPr lang="en-US" dirty="0"/>
              <a:t>Journalism</a:t>
            </a:r>
          </a:p>
          <a:p>
            <a:pPr lvl="1"/>
            <a:r>
              <a:rPr lang="en-US" dirty="0"/>
              <a:t>Book chapters</a:t>
            </a:r>
          </a:p>
          <a:p>
            <a:pPr lvl="1"/>
            <a:r>
              <a:rPr lang="en-US" dirty="0"/>
              <a:t>Refereed journal articles</a:t>
            </a:r>
          </a:p>
          <a:p>
            <a:pPr lvl="1"/>
            <a:r>
              <a:rPr lang="en-US" dirty="0"/>
              <a:t>Conference papers</a:t>
            </a:r>
          </a:p>
          <a:p>
            <a:pPr lvl="2"/>
            <a:r>
              <a:rPr lang="en-US" dirty="0"/>
              <a:t>Refereed</a:t>
            </a:r>
          </a:p>
          <a:p>
            <a:pPr lvl="2"/>
            <a:r>
              <a:rPr lang="en-US" dirty="0"/>
              <a:t>Non-refereed</a:t>
            </a:r>
          </a:p>
        </p:txBody>
      </p:sp>
      <p:sp>
        <p:nvSpPr>
          <p:cNvPr id="5" name="Footer Placeholder 4">
            <a:extLst>
              <a:ext uri="{FF2B5EF4-FFF2-40B4-BE49-F238E27FC236}">
                <a16:creationId xmlns:a16="http://schemas.microsoft.com/office/drawing/2014/main" id="{07D44DA8-90E8-E04F-BAEC-A914A858EE5E}"/>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9952321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6EB56-E303-6748-A591-0D87FC2F5103}"/>
              </a:ext>
            </a:extLst>
          </p:cNvPr>
          <p:cNvSpPr>
            <a:spLocks noGrp="1"/>
          </p:cNvSpPr>
          <p:nvPr>
            <p:ph type="title"/>
          </p:nvPr>
        </p:nvSpPr>
        <p:spPr>
          <a:xfrm>
            <a:off x="628650" y="365126"/>
            <a:ext cx="7886700" cy="1325563"/>
          </a:xfrm>
        </p:spPr>
        <p:txBody>
          <a:bodyPr anchor="ctr">
            <a:normAutofit/>
          </a:bodyPr>
          <a:lstStyle/>
          <a:p>
            <a:r>
              <a:rPr lang="en-US" dirty="0"/>
              <a:t>Types of Evidence</a:t>
            </a:r>
          </a:p>
        </p:txBody>
      </p:sp>
      <p:sp>
        <p:nvSpPr>
          <p:cNvPr id="3" name="Content Placeholder 2">
            <a:extLst>
              <a:ext uri="{FF2B5EF4-FFF2-40B4-BE49-F238E27FC236}">
                <a16:creationId xmlns:a16="http://schemas.microsoft.com/office/drawing/2014/main" id="{0D3B541B-FFC5-9242-B36E-0B0368362BBD}"/>
              </a:ext>
            </a:extLst>
          </p:cNvPr>
          <p:cNvSpPr>
            <a:spLocks noGrp="1"/>
          </p:cNvSpPr>
          <p:nvPr>
            <p:ph idx="1"/>
          </p:nvPr>
        </p:nvSpPr>
        <p:spPr>
          <a:xfrm>
            <a:off x="628650" y="1825625"/>
            <a:ext cx="7886700" cy="4351338"/>
          </a:xfrm>
        </p:spPr>
        <p:txBody>
          <a:bodyPr anchor="ctr">
            <a:normAutofit/>
          </a:bodyPr>
          <a:lstStyle/>
          <a:p>
            <a:r>
              <a:rPr lang="en-US" dirty="0"/>
              <a:t>Examples from personal experience or knowledge</a:t>
            </a:r>
          </a:p>
          <a:p>
            <a:r>
              <a:rPr lang="en-US" dirty="0"/>
              <a:t>Personal observation or field research</a:t>
            </a:r>
          </a:p>
          <a:p>
            <a:r>
              <a:rPr lang="en-US" dirty="0"/>
              <a:t>Interviews, questionnaires &amp; surveys</a:t>
            </a:r>
          </a:p>
          <a:p>
            <a:r>
              <a:rPr lang="en-US" dirty="0"/>
              <a:t>Data from reading and extant research</a:t>
            </a:r>
          </a:p>
          <a:p>
            <a:r>
              <a:rPr lang="en-US" dirty="0"/>
              <a:t>Testimony</a:t>
            </a:r>
          </a:p>
          <a:p>
            <a:r>
              <a:rPr lang="en-US" dirty="0"/>
              <a:t>Statistical data</a:t>
            </a:r>
          </a:p>
          <a:p>
            <a:r>
              <a:rPr lang="en-US" dirty="0"/>
              <a:t>Hypothetical examples, </a:t>
            </a:r>
            <a:br>
              <a:rPr lang="en-US" dirty="0"/>
            </a:br>
            <a:r>
              <a:rPr lang="en-US" dirty="0"/>
              <a:t>cases and scenarios</a:t>
            </a:r>
          </a:p>
        </p:txBody>
      </p:sp>
      <p:sp>
        <p:nvSpPr>
          <p:cNvPr id="7" name="Footer Placeholder 6">
            <a:extLst>
              <a:ext uri="{FF2B5EF4-FFF2-40B4-BE49-F238E27FC236}">
                <a16:creationId xmlns:a16="http://schemas.microsoft.com/office/drawing/2014/main" id="{518AD3E3-40FB-D842-8502-B057B3C6D8F7}"/>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0231718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4F303-C0AE-714B-AE46-CAACE67DC8D5}"/>
              </a:ext>
            </a:extLst>
          </p:cNvPr>
          <p:cNvSpPr>
            <a:spLocks noGrp="1"/>
          </p:cNvSpPr>
          <p:nvPr>
            <p:ph type="title"/>
          </p:nvPr>
        </p:nvSpPr>
        <p:spPr>
          <a:xfrm>
            <a:off x="628650" y="365126"/>
            <a:ext cx="7886700" cy="1325563"/>
          </a:xfrm>
        </p:spPr>
        <p:txBody>
          <a:bodyPr>
            <a:normAutofit/>
          </a:bodyPr>
          <a:lstStyle/>
          <a:p>
            <a:r>
              <a:rPr lang="en-US" dirty="0"/>
              <a:t>Personal experience</a:t>
            </a:r>
          </a:p>
        </p:txBody>
      </p:sp>
      <p:sp>
        <p:nvSpPr>
          <p:cNvPr id="3" name="Content Placeholder 2">
            <a:extLst>
              <a:ext uri="{FF2B5EF4-FFF2-40B4-BE49-F238E27FC236}">
                <a16:creationId xmlns:a16="http://schemas.microsoft.com/office/drawing/2014/main" id="{64578734-27B9-5B47-85B6-32759677848A}"/>
              </a:ext>
            </a:extLst>
          </p:cNvPr>
          <p:cNvSpPr>
            <a:spLocks noGrp="1"/>
          </p:cNvSpPr>
          <p:nvPr>
            <p:ph idx="1"/>
          </p:nvPr>
        </p:nvSpPr>
        <p:spPr>
          <a:xfrm>
            <a:off x="628650" y="1825625"/>
            <a:ext cx="7886700" cy="4351338"/>
          </a:xfrm>
        </p:spPr>
        <p:txBody>
          <a:bodyPr>
            <a:normAutofit/>
          </a:bodyPr>
          <a:lstStyle/>
          <a:p>
            <a:r>
              <a:rPr lang="en-US" dirty="0"/>
              <a:t>“Despite the recent criticism that Ritalin is overprescribed for ADHD, it can often seem like a miracle drug. My little brother is a perfect example, before he was given the drug, he was a terror in school...”</a:t>
            </a:r>
          </a:p>
          <a:p>
            <a:endParaRPr lang="en-US" dirty="0"/>
          </a:p>
          <a:p>
            <a:r>
              <a:rPr lang="en-US" dirty="0"/>
              <a:t>Strengths?</a:t>
            </a:r>
          </a:p>
          <a:p>
            <a:endParaRPr lang="en-US" dirty="0"/>
          </a:p>
          <a:p>
            <a:r>
              <a:rPr lang="en-US" dirty="0"/>
              <a:t>Limitations?</a:t>
            </a:r>
          </a:p>
        </p:txBody>
      </p:sp>
      <p:sp>
        <p:nvSpPr>
          <p:cNvPr id="7" name="Footer Placeholder 6">
            <a:extLst>
              <a:ext uri="{FF2B5EF4-FFF2-40B4-BE49-F238E27FC236}">
                <a16:creationId xmlns:a16="http://schemas.microsoft.com/office/drawing/2014/main" id="{4802A86B-7E2B-D348-AA01-EDA36C5563C4}"/>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9270815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4F303-C0AE-714B-AE46-CAACE67DC8D5}"/>
              </a:ext>
            </a:extLst>
          </p:cNvPr>
          <p:cNvSpPr>
            <a:spLocks noGrp="1"/>
          </p:cNvSpPr>
          <p:nvPr>
            <p:ph type="title"/>
          </p:nvPr>
        </p:nvSpPr>
        <p:spPr>
          <a:xfrm>
            <a:off x="628650" y="365126"/>
            <a:ext cx="7886700" cy="1325563"/>
          </a:xfrm>
        </p:spPr>
        <p:txBody>
          <a:bodyPr>
            <a:normAutofit/>
          </a:bodyPr>
          <a:lstStyle/>
          <a:p>
            <a:r>
              <a:rPr lang="en-US" dirty="0"/>
              <a:t>Observation / field research</a:t>
            </a:r>
          </a:p>
        </p:txBody>
      </p:sp>
      <p:sp>
        <p:nvSpPr>
          <p:cNvPr id="3" name="Content Placeholder 2">
            <a:extLst>
              <a:ext uri="{FF2B5EF4-FFF2-40B4-BE49-F238E27FC236}">
                <a16:creationId xmlns:a16="http://schemas.microsoft.com/office/drawing/2014/main" id="{64578734-27B9-5B47-85B6-32759677848A}"/>
              </a:ext>
            </a:extLst>
          </p:cNvPr>
          <p:cNvSpPr>
            <a:spLocks noGrp="1"/>
          </p:cNvSpPr>
          <p:nvPr>
            <p:ph idx="1"/>
          </p:nvPr>
        </p:nvSpPr>
        <p:spPr>
          <a:xfrm>
            <a:off x="628650" y="1825625"/>
            <a:ext cx="7886700" cy="4351338"/>
          </a:xfrm>
        </p:spPr>
        <p:txBody>
          <a:bodyPr>
            <a:normAutofit fontScale="92500" lnSpcReduction="10000"/>
          </a:bodyPr>
          <a:lstStyle/>
          <a:p>
            <a:r>
              <a:rPr lang="en-US" dirty="0"/>
              <a:t>“The intersection at Fifth and Montgomery is particularly dangerous because pedestrians almost never find a comfortable break in the heavy flow of cars. On April 29, I watched 57 pedestrians cross the street. Not once did cars stop in both directions before the pedestrian stepped off the sidewalk onto the street… (continue with observed data about danger)”</a:t>
            </a:r>
          </a:p>
          <a:p>
            <a:endParaRPr lang="en-US" dirty="0"/>
          </a:p>
          <a:p>
            <a:r>
              <a:rPr lang="en-US" dirty="0"/>
              <a:t>Strengths?</a:t>
            </a:r>
          </a:p>
          <a:p>
            <a:endParaRPr lang="en-US" dirty="0"/>
          </a:p>
          <a:p>
            <a:r>
              <a:rPr lang="en-US" dirty="0"/>
              <a:t>Limitations?</a:t>
            </a:r>
          </a:p>
        </p:txBody>
      </p:sp>
      <p:sp>
        <p:nvSpPr>
          <p:cNvPr id="7" name="Footer Placeholder 6">
            <a:extLst>
              <a:ext uri="{FF2B5EF4-FFF2-40B4-BE49-F238E27FC236}">
                <a16:creationId xmlns:a16="http://schemas.microsoft.com/office/drawing/2014/main" id="{72E782A1-CBE3-0F42-9860-C8F48A858195}"/>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234814072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4F303-C0AE-714B-AE46-CAACE67DC8D5}"/>
              </a:ext>
            </a:extLst>
          </p:cNvPr>
          <p:cNvSpPr>
            <a:spLocks noGrp="1"/>
          </p:cNvSpPr>
          <p:nvPr>
            <p:ph type="title"/>
          </p:nvPr>
        </p:nvSpPr>
        <p:spPr>
          <a:xfrm>
            <a:off x="628650" y="365126"/>
            <a:ext cx="7886700" cy="1325563"/>
          </a:xfrm>
        </p:spPr>
        <p:txBody>
          <a:bodyPr>
            <a:normAutofit/>
          </a:bodyPr>
          <a:lstStyle/>
          <a:p>
            <a:r>
              <a:rPr lang="en-US" dirty="0"/>
              <a:t>Interviews / questionnaires</a:t>
            </a:r>
          </a:p>
        </p:txBody>
      </p:sp>
      <p:sp>
        <p:nvSpPr>
          <p:cNvPr id="3" name="Content Placeholder 2">
            <a:extLst>
              <a:ext uri="{FF2B5EF4-FFF2-40B4-BE49-F238E27FC236}">
                <a16:creationId xmlns:a16="http://schemas.microsoft.com/office/drawing/2014/main" id="{64578734-27B9-5B47-85B6-32759677848A}"/>
              </a:ext>
            </a:extLst>
          </p:cNvPr>
          <p:cNvSpPr>
            <a:spLocks noGrp="1"/>
          </p:cNvSpPr>
          <p:nvPr>
            <p:ph idx="1"/>
          </p:nvPr>
        </p:nvSpPr>
        <p:spPr>
          <a:xfrm>
            <a:off x="628650" y="1825625"/>
            <a:ext cx="7886700" cy="4351338"/>
          </a:xfrm>
        </p:spPr>
        <p:txBody>
          <a:bodyPr>
            <a:normAutofit fontScale="85000" lnSpcReduction="20000"/>
          </a:bodyPr>
          <a:lstStyle/>
          <a:p>
            <a:r>
              <a:rPr lang="en-US" dirty="0"/>
              <a:t>“Another reason to ban laptops from classroom is the extent to which laptop users disturb other students. In a questionnaire that I distributed to 50 students in my residence hall, a surprising 60% said that they were annoyed by fellow student’ sending email, paying their bills or surfing the web, while pretending to take notes in class. Additionally, I interviewed 5 students who gave me specific examples of how these distractions interfere with learning…”</a:t>
            </a:r>
            <a:endParaRPr lang="en-US"/>
          </a:p>
          <a:p>
            <a:endParaRPr lang="en-US"/>
          </a:p>
          <a:p>
            <a:r>
              <a:rPr lang="en-US" dirty="0"/>
              <a:t>Strengths?</a:t>
            </a:r>
            <a:endParaRPr lang="en-US"/>
          </a:p>
          <a:p>
            <a:endParaRPr lang="en-US"/>
          </a:p>
          <a:p>
            <a:r>
              <a:rPr lang="en-US" dirty="0"/>
              <a:t>Limitations?</a:t>
            </a:r>
            <a:endParaRPr lang="en-US"/>
          </a:p>
        </p:txBody>
      </p:sp>
      <p:sp>
        <p:nvSpPr>
          <p:cNvPr id="7" name="Footer Placeholder 6">
            <a:extLst>
              <a:ext uri="{FF2B5EF4-FFF2-40B4-BE49-F238E27FC236}">
                <a16:creationId xmlns:a16="http://schemas.microsoft.com/office/drawing/2014/main" id="{8A03F769-D97D-C348-9D4B-4AEF8CA280FE}"/>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172363233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4F303-C0AE-714B-AE46-CAACE67DC8D5}"/>
              </a:ext>
            </a:extLst>
          </p:cNvPr>
          <p:cNvSpPr>
            <a:spLocks noGrp="1"/>
          </p:cNvSpPr>
          <p:nvPr>
            <p:ph type="title"/>
          </p:nvPr>
        </p:nvSpPr>
        <p:spPr>
          <a:xfrm>
            <a:off x="628650" y="365126"/>
            <a:ext cx="7886700" cy="1325563"/>
          </a:xfrm>
        </p:spPr>
        <p:txBody>
          <a:bodyPr>
            <a:normAutofit/>
          </a:bodyPr>
          <a:lstStyle/>
          <a:p>
            <a:r>
              <a:rPr lang="en-US" dirty="0"/>
              <a:t>Testimony</a:t>
            </a:r>
          </a:p>
        </p:txBody>
      </p:sp>
      <p:sp>
        <p:nvSpPr>
          <p:cNvPr id="3" name="Content Placeholder 2">
            <a:extLst>
              <a:ext uri="{FF2B5EF4-FFF2-40B4-BE49-F238E27FC236}">
                <a16:creationId xmlns:a16="http://schemas.microsoft.com/office/drawing/2014/main" id="{64578734-27B9-5B47-85B6-32759677848A}"/>
              </a:ext>
            </a:extLst>
          </p:cNvPr>
          <p:cNvSpPr>
            <a:spLocks noGrp="1"/>
          </p:cNvSpPr>
          <p:nvPr>
            <p:ph idx="1"/>
          </p:nvPr>
        </p:nvSpPr>
        <p:spPr>
          <a:xfrm>
            <a:off x="628650" y="1825625"/>
            <a:ext cx="7886700" cy="4351338"/>
          </a:xfrm>
        </p:spPr>
        <p:txBody>
          <a:bodyPr>
            <a:normAutofit fontScale="92500" lnSpcReduction="10000"/>
          </a:bodyPr>
          <a:lstStyle/>
          <a:p>
            <a:r>
              <a:rPr lang="en-US" dirty="0"/>
              <a:t>“Although the Swedish economist Bjorn </a:t>
            </a:r>
            <a:r>
              <a:rPr lang="en-US" dirty="0" err="1"/>
              <a:t>Lomborg</a:t>
            </a:r>
            <a:r>
              <a:rPr lang="en-US" dirty="0"/>
              <a:t> claims that acid rain is not a significant problem, many environmentalists disagree. According to David </a:t>
            </a:r>
            <a:r>
              <a:rPr lang="en-US" dirty="0" err="1"/>
              <a:t>Bellamany</a:t>
            </a:r>
            <a:r>
              <a:rPr lang="en-US" dirty="0"/>
              <a:t>, president of the Conservation Foundation, “Acid rain does kill forests and people around the world, and it is still going so in the most polluted places, such as Russia” (qtd. In BBC News)”</a:t>
            </a:r>
          </a:p>
          <a:p>
            <a:endParaRPr lang="en-US" dirty="0"/>
          </a:p>
          <a:p>
            <a:r>
              <a:rPr lang="en-US" dirty="0"/>
              <a:t>Strengths?</a:t>
            </a:r>
          </a:p>
          <a:p>
            <a:endParaRPr lang="en-US" dirty="0"/>
          </a:p>
          <a:p>
            <a:r>
              <a:rPr lang="en-US" dirty="0"/>
              <a:t>Limitations?</a:t>
            </a:r>
          </a:p>
        </p:txBody>
      </p:sp>
      <p:sp>
        <p:nvSpPr>
          <p:cNvPr id="7" name="Footer Placeholder 6">
            <a:extLst>
              <a:ext uri="{FF2B5EF4-FFF2-40B4-BE49-F238E27FC236}">
                <a16:creationId xmlns:a16="http://schemas.microsoft.com/office/drawing/2014/main" id="{B1FD6049-C8C3-7A43-BD13-618E91DAEC55}"/>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37016235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4F303-C0AE-714B-AE46-CAACE67DC8D5}"/>
              </a:ext>
            </a:extLst>
          </p:cNvPr>
          <p:cNvSpPr>
            <a:spLocks noGrp="1"/>
          </p:cNvSpPr>
          <p:nvPr>
            <p:ph type="title"/>
          </p:nvPr>
        </p:nvSpPr>
        <p:spPr>
          <a:xfrm>
            <a:off x="628650" y="365126"/>
            <a:ext cx="7886700" cy="1325563"/>
          </a:xfrm>
        </p:spPr>
        <p:txBody>
          <a:bodyPr/>
          <a:lstStyle/>
          <a:p>
            <a:r>
              <a:rPr lang="en-US" dirty="0"/>
              <a:t>Statistics</a:t>
            </a:r>
          </a:p>
        </p:txBody>
      </p:sp>
      <p:sp>
        <p:nvSpPr>
          <p:cNvPr id="3" name="Content Placeholder 2">
            <a:extLst>
              <a:ext uri="{FF2B5EF4-FFF2-40B4-BE49-F238E27FC236}">
                <a16:creationId xmlns:a16="http://schemas.microsoft.com/office/drawing/2014/main" id="{64578734-27B9-5B47-85B6-32759677848A}"/>
              </a:ext>
            </a:extLst>
          </p:cNvPr>
          <p:cNvSpPr>
            <a:spLocks noGrp="1"/>
          </p:cNvSpPr>
          <p:nvPr>
            <p:ph idx="1"/>
          </p:nvPr>
        </p:nvSpPr>
        <p:spPr>
          <a:xfrm>
            <a:off x="628650" y="1825625"/>
            <a:ext cx="7886700" cy="4351338"/>
          </a:xfrm>
        </p:spPr>
        <p:txBody>
          <a:bodyPr/>
          <a:lstStyle/>
          <a:p>
            <a:r>
              <a:rPr lang="en-US" dirty="0"/>
              <a:t>“Americans are delaying marriage at a surprising rate. In 1970, 85% of Americans between the ages of 25-29 years were married. In 2010, however, only 45% were married (A. Source).”</a:t>
            </a:r>
          </a:p>
          <a:p>
            <a:endParaRPr lang="en-US" dirty="0"/>
          </a:p>
          <a:p>
            <a:r>
              <a:rPr lang="en-US" dirty="0"/>
              <a:t>Strengths?</a:t>
            </a:r>
          </a:p>
          <a:p>
            <a:endParaRPr lang="en-US" dirty="0"/>
          </a:p>
          <a:p>
            <a:r>
              <a:rPr lang="en-US" dirty="0"/>
              <a:t>Limitations?</a:t>
            </a:r>
          </a:p>
        </p:txBody>
      </p:sp>
      <p:sp>
        <p:nvSpPr>
          <p:cNvPr id="9" name="Footer Placeholder 8">
            <a:extLst>
              <a:ext uri="{FF2B5EF4-FFF2-40B4-BE49-F238E27FC236}">
                <a16:creationId xmlns:a16="http://schemas.microsoft.com/office/drawing/2014/main" id="{8FF2567C-B9B2-2D47-BBBF-B6F60242B5F2}"/>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92925928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DB459-256B-B245-979F-FBF89E77E8E7}"/>
              </a:ext>
            </a:extLst>
          </p:cNvPr>
          <p:cNvSpPr>
            <a:spLocks noGrp="1"/>
          </p:cNvSpPr>
          <p:nvPr>
            <p:ph type="title"/>
          </p:nvPr>
        </p:nvSpPr>
        <p:spPr>
          <a:xfrm>
            <a:off x="628650" y="365126"/>
            <a:ext cx="7886700" cy="1325563"/>
          </a:xfrm>
        </p:spPr>
        <p:txBody>
          <a:bodyPr/>
          <a:lstStyle/>
          <a:p>
            <a:r>
              <a:rPr lang="en-US" dirty="0"/>
              <a:t>Framing evidence</a:t>
            </a:r>
          </a:p>
        </p:txBody>
      </p:sp>
      <p:sp>
        <p:nvSpPr>
          <p:cNvPr id="3" name="Content Placeholder 2">
            <a:extLst>
              <a:ext uri="{FF2B5EF4-FFF2-40B4-BE49-F238E27FC236}">
                <a16:creationId xmlns:a16="http://schemas.microsoft.com/office/drawing/2014/main" id="{3147A81B-1550-0942-9C9C-367EAE474DB3}"/>
              </a:ext>
            </a:extLst>
          </p:cNvPr>
          <p:cNvSpPr>
            <a:spLocks noGrp="1"/>
          </p:cNvSpPr>
          <p:nvPr>
            <p:ph idx="1"/>
          </p:nvPr>
        </p:nvSpPr>
        <p:spPr>
          <a:xfrm>
            <a:off x="628650" y="1825625"/>
            <a:ext cx="7886700" cy="4351338"/>
          </a:xfrm>
        </p:spPr>
        <p:txBody>
          <a:bodyPr>
            <a:normAutofit fontScale="77500" lnSpcReduction="20000"/>
          </a:bodyPr>
          <a:lstStyle/>
          <a:p>
            <a:r>
              <a:rPr lang="en-US" dirty="0"/>
              <a:t>We enter arguments as complex people, bringing in our own ideologies, beliefs and values. These guiding beliefs help create a writer’s “angle of vision”</a:t>
            </a:r>
          </a:p>
          <a:p>
            <a:endParaRPr lang="en-US" dirty="0"/>
          </a:p>
          <a:p>
            <a:r>
              <a:rPr lang="en-US" dirty="0"/>
              <a:t>How evidence is presented in an argument illustrates a writer’s angle of vision.</a:t>
            </a:r>
          </a:p>
          <a:p>
            <a:endParaRPr lang="en-US" dirty="0"/>
          </a:p>
          <a:p>
            <a:r>
              <a:rPr lang="en-US" dirty="0"/>
              <a:t>Two speakers arguing about how the city should spend money. The first argues in support of routing more resources to the homeless, the second argues to increase tourism. </a:t>
            </a:r>
          </a:p>
          <a:p>
            <a:pPr lvl="1"/>
            <a:r>
              <a:rPr lang="en-US" dirty="0"/>
              <a:t>First: Starts with a story of a homeless man spending </a:t>
            </a:r>
            <a:br>
              <a:rPr lang="en-US" dirty="0"/>
            </a:br>
            <a:r>
              <a:rPr lang="en-US" dirty="0"/>
              <a:t>a night in the freezing cold without shelter</a:t>
            </a:r>
          </a:p>
          <a:p>
            <a:pPr lvl="1"/>
            <a:r>
              <a:rPr lang="en-US" dirty="0"/>
              <a:t>Second: Starts with a story of how tourists in a popular </a:t>
            </a:r>
            <a:br>
              <a:rPr lang="en-US" dirty="0"/>
            </a:br>
            <a:r>
              <a:rPr lang="en-US" dirty="0"/>
              <a:t>shopping district are harassed by pan handlers.</a:t>
            </a:r>
          </a:p>
          <a:p>
            <a:endParaRPr lang="en-US" dirty="0"/>
          </a:p>
          <a:p>
            <a:endParaRPr lang="en-US" dirty="0"/>
          </a:p>
        </p:txBody>
      </p:sp>
      <p:sp>
        <p:nvSpPr>
          <p:cNvPr id="9" name="Footer Placeholder 8">
            <a:extLst>
              <a:ext uri="{FF2B5EF4-FFF2-40B4-BE49-F238E27FC236}">
                <a16:creationId xmlns:a16="http://schemas.microsoft.com/office/drawing/2014/main" id="{A889293A-D872-D04E-B962-7827367AF7B5}"/>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1798916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72D0F-D1FC-7D4C-82D7-739A6E6FC5C5}"/>
              </a:ext>
            </a:extLst>
          </p:cNvPr>
          <p:cNvSpPr>
            <a:spLocks noGrp="1"/>
          </p:cNvSpPr>
          <p:nvPr>
            <p:ph type="title"/>
          </p:nvPr>
        </p:nvSpPr>
        <p:spPr>
          <a:xfrm>
            <a:off x="628650" y="365126"/>
            <a:ext cx="7886700" cy="1325563"/>
          </a:xfrm>
        </p:spPr>
        <p:txBody>
          <a:bodyPr anchor="t">
            <a:normAutofit/>
          </a:bodyPr>
          <a:lstStyle/>
          <a:p>
            <a:r>
              <a:rPr lang="en-US" dirty="0"/>
              <a:t>Issue or Information Q:</a:t>
            </a:r>
          </a:p>
        </p:txBody>
      </p:sp>
      <p:sp>
        <p:nvSpPr>
          <p:cNvPr id="3" name="Content Placeholder 2">
            <a:extLst>
              <a:ext uri="{FF2B5EF4-FFF2-40B4-BE49-F238E27FC236}">
                <a16:creationId xmlns:a16="http://schemas.microsoft.com/office/drawing/2014/main" id="{62E5F4C6-6A28-9E4C-B92C-4520E57539C2}"/>
              </a:ext>
            </a:extLst>
          </p:cNvPr>
          <p:cNvSpPr>
            <a:spLocks noGrp="1"/>
          </p:cNvSpPr>
          <p:nvPr>
            <p:ph idx="1"/>
          </p:nvPr>
        </p:nvSpPr>
        <p:spPr>
          <a:xfrm>
            <a:off x="628650" y="1825625"/>
            <a:ext cx="6191292" cy="4351338"/>
          </a:xfrm>
        </p:spPr>
        <p:txBody>
          <a:bodyPr>
            <a:normAutofit/>
          </a:bodyPr>
          <a:lstStyle/>
          <a:p>
            <a:r>
              <a:rPr lang="en-US" dirty="0"/>
              <a:t>What percentage of public schools in the United States are failing?</a:t>
            </a:r>
          </a:p>
          <a:p>
            <a:r>
              <a:rPr lang="en-US" dirty="0"/>
              <a:t>What is the effect on children of playing first-person-shooter games?</a:t>
            </a:r>
          </a:p>
          <a:p>
            <a:r>
              <a:rPr lang="en-US" dirty="0"/>
              <a:t>Is genetically modified corn safe for human consumption?</a:t>
            </a:r>
          </a:p>
          <a:p>
            <a:r>
              <a:rPr lang="en-US" dirty="0"/>
              <a:t>Should people get rid of their land lines and have only cell phones?</a:t>
            </a:r>
          </a:p>
        </p:txBody>
      </p:sp>
      <p:pic>
        <p:nvPicPr>
          <p:cNvPr id="7" name="Graphic 6" descr="Help">
            <a:extLst>
              <a:ext uri="{FF2B5EF4-FFF2-40B4-BE49-F238E27FC236}">
                <a16:creationId xmlns:a16="http://schemas.microsoft.com/office/drawing/2014/main" id="{F74982BA-2524-4519-AFEE-E66823351E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819942" y="1825625"/>
            <a:ext cx="2186980" cy="2186980"/>
          </a:xfrm>
          <a:prstGeom prst="rect">
            <a:avLst/>
          </a:prstGeom>
        </p:spPr>
      </p:pic>
      <p:sp>
        <p:nvSpPr>
          <p:cNvPr id="8" name="Footer Placeholder 7">
            <a:extLst>
              <a:ext uri="{FF2B5EF4-FFF2-40B4-BE49-F238E27FC236}">
                <a16:creationId xmlns:a16="http://schemas.microsoft.com/office/drawing/2014/main" id="{8A700670-8BE3-E644-AFB2-AE6B8539F3AA}"/>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1426710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DB459-256B-B245-979F-FBF89E77E8E7}"/>
              </a:ext>
            </a:extLst>
          </p:cNvPr>
          <p:cNvSpPr>
            <a:spLocks noGrp="1"/>
          </p:cNvSpPr>
          <p:nvPr>
            <p:ph type="title"/>
          </p:nvPr>
        </p:nvSpPr>
        <p:spPr>
          <a:xfrm>
            <a:off x="628650" y="365126"/>
            <a:ext cx="7886700" cy="1325563"/>
          </a:xfrm>
        </p:spPr>
        <p:txBody>
          <a:bodyPr>
            <a:normAutofit/>
          </a:bodyPr>
          <a:lstStyle/>
          <a:p>
            <a:r>
              <a:rPr lang="en-US" dirty="0"/>
              <a:t>Many strategies for framing evidence</a:t>
            </a:r>
          </a:p>
        </p:txBody>
      </p:sp>
      <p:sp>
        <p:nvSpPr>
          <p:cNvPr id="3" name="Content Placeholder 2">
            <a:extLst>
              <a:ext uri="{FF2B5EF4-FFF2-40B4-BE49-F238E27FC236}">
                <a16:creationId xmlns:a16="http://schemas.microsoft.com/office/drawing/2014/main" id="{3147A81B-1550-0942-9C9C-367EAE474DB3}"/>
              </a:ext>
            </a:extLst>
          </p:cNvPr>
          <p:cNvSpPr>
            <a:spLocks noGrp="1"/>
          </p:cNvSpPr>
          <p:nvPr>
            <p:ph idx="1"/>
          </p:nvPr>
        </p:nvSpPr>
        <p:spPr>
          <a:xfrm>
            <a:off x="628650" y="1825625"/>
            <a:ext cx="7886700" cy="4351338"/>
          </a:xfrm>
        </p:spPr>
        <p:txBody>
          <a:bodyPr>
            <a:normAutofit fontScale="70000" lnSpcReduction="20000"/>
          </a:bodyPr>
          <a:lstStyle/>
          <a:p>
            <a:r>
              <a:rPr lang="en-US" dirty="0"/>
              <a:t>Controlling the space given to supporting versus contrary evidence</a:t>
            </a:r>
          </a:p>
          <a:p>
            <a:r>
              <a:rPr lang="en-US" dirty="0"/>
              <a:t>Emphasizing a detailed story vs. presenting lots of facts and statistics</a:t>
            </a:r>
          </a:p>
          <a:p>
            <a:r>
              <a:rPr lang="en-US" dirty="0"/>
              <a:t>Provide contextual and interpretive comments when presenting data</a:t>
            </a:r>
          </a:p>
          <a:p>
            <a:r>
              <a:rPr lang="en-US" dirty="0"/>
              <a:t>Putting contrary evidence in subordinate positions</a:t>
            </a:r>
          </a:p>
          <a:p>
            <a:pPr lvl="1"/>
            <a:r>
              <a:rPr lang="en-US" dirty="0"/>
              <a:t>“Although mosh pit accidents are rare, when they do occur…”</a:t>
            </a:r>
          </a:p>
          <a:p>
            <a:pPr lvl="1"/>
            <a:r>
              <a:rPr lang="en-US" dirty="0"/>
              <a:t>“Although there have been cases of bad mosh pit accidents, they are very rare”</a:t>
            </a:r>
          </a:p>
          <a:p>
            <a:r>
              <a:rPr lang="en-US" dirty="0"/>
              <a:t>Changing labels and names that guide the reader’s response to data</a:t>
            </a:r>
          </a:p>
          <a:p>
            <a:pPr lvl="1"/>
            <a:r>
              <a:rPr lang="en-US" dirty="0"/>
              <a:t>“mosh pit” vs festival seating</a:t>
            </a:r>
          </a:p>
          <a:p>
            <a:r>
              <a:rPr lang="en-US" dirty="0"/>
              <a:t>Using images to guide the reader’s response to data</a:t>
            </a:r>
          </a:p>
          <a:p>
            <a:r>
              <a:rPr lang="en-US" dirty="0"/>
              <a:t>Openly address your underlying values in your framing</a:t>
            </a:r>
          </a:p>
        </p:txBody>
      </p:sp>
      <p:sp>
        <p:nvSpPr>
          <p:cNvPr id="7" name="Footer Placeholder 6">
            <a:extLst>
              <a:ext uri="{FF2B5EF4-FFF2-40B4-BE49-F238E27FC236}">
                <a16:creationId xmlns:a16="http://schemas.microsoft.com/office/drawing/2014/main" id="{1B85B020-62BE-FA49-A1B0-276CEE36AD14}"/>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5770022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3045B-A4CA-1A4B-BA63-E38EAA0AE3A0}"/>
              </a:ext>
            </a:extLst>
          </p:cNvPr>
          <p:cNvSpPr>
            <a:spLocks noGrp="1"/>
          </p:cNvSpPr>
          <p:nvPr>
            <p:ph type="title"/>
          </p:nvPr>
        </p:nvSpPr>
        <p:spPr>
          <a:xfrm>
            <a:off x="628650" y="365126"/>
            <a:ext cx="7886700" cy="1325563"/>
          </a:xfrm>
        </p:spPr>
        <p:txBody>
          <a:bodyPr/>
          <a:lstStyle/>
          <a:p>
            <a:r>
              <a:rPr lang="en-US" dirty="0"/>
              <a:t>Pseudo-arguments</a:t>
            </a:r>
          </a:p>
        </p:txBody>
      </p:sp>
      <p:sp>
        <p:nvSpPr>
          <p:cNvPr id="3" name="Content Placeholder 2">
            <a:extLst>
              <a:ext uri="{FF2B5EF4-FFF2-40B4-BE49-F238E27FC236}">
                <a16:creationId xmlns:a16="http://schemas.microsoft.com/office/drawing/2014/main" id="{2186D74B-C63C-E549-AED4-4CCED81A0EE2}"/>
              </a:ext>
            </a:extLst>
          </p:cNvPr>
          <p:cNvSpPr>
            <a:spLocks noGrp="1"/>
          </p:cNvSpPr>
          <p:nvPr>
            <p:ph idx="1"/>
          </p:nvPr>
        </p:nvSpPr>
        <p:spPr>
          <a:xfrm>
            <a:off x="628650" y="1825625"/>
            <a:ext cx="7886700" cy="4351338"/>
          </a:xfrm>
        </p:spPr>
        <p:txBody>
          <a:bodyPr/>
          <a:lstStyle/>
          <a:p>
            <a:r>
              <a:rPr lang="en-US" dirty="0"/>
              <a:t>Rational arguments require two things:</a:t>
            </a:r>
          </a:p>
          <a:p>
            <a:pPr lvl="1"/>
            <a:r>
              <a:rPr lang="en-US" dirty="0"/>
              <a:t>Reasonable participants</a:t>
            </a:r>
          </a:p>
          <a:p>
            <a:pPr lvl="1"/>
            <a:r>
              <a:rPr lang="en-US" dirty="0"/>
              <a:t>Shared assumptions that can serve as a starting point</a:t>
            </a:r>
          </a:p>
          <a:p>
            <a:pPr lvl="1"/>
            <a:endParaRPr lang="en-US" dirty="0"/>
          </a:p>
          <a:p>
            <a:r>
              <a:rPr lang="en-US" dirty="0"/>
              <a:t>Lacking either of these, arguments devolve into “pseudo-arguments”</a:t>
            </a:r>
          </a:p>
        </p:txBody>
      </p:sp>
      <p:sp>
        <p:nvSpPr>
          <p:cNvPr id="7" name="Footer Placeholder 6">
            <a:extLst>
              <a:ext uri="{FF2B5EF4-FFF2-40B4-BE49-F238E27FC236}">
                <a16:creationId xmlns:a16="http://schemas.microsoft.com/office/drawing/2014/main" id="{71CDB467-7DC4-D241-9BFC-8EFA34ED87BC}"/>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19146419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46EC8-865A-B54C-8913-ACCD985F207F}"/>
              </a:ext>
            </a:extLst>
          </p:cNvPr>
          <p:cNvSpPr>
            <a:spLocks noGrp="1"/>
          </p:cNvSpPr>
          <p:nvPr>
            <p:ph type="title"/>
          </p:nvPr>
        </p:nvSpPr>
        <p:spPr>
          <a:xfrm>
            <a:off x="628650" y="365126"/>
            <a:ext cx="7886700" cy="1325563"/>
          </a:xfrm>
        </p:spPr>
        <p:txBody>
          <a:bodyPr>
            <a:noAutofit/>
          </a:bodyPr>
          <a:lstStyle/>
          <a:p>
            <a:r>
              <a:rPr lang="en-US" sz="3600" dirty="0"/>
              <a:t>Unreasonable participants: Committed Believers and Fanatical Skeptics</a:t>
            </a:r>
          </a:p>
        </p:txBody>
      </p:sp>
      <p:sp>
        <p:nvSpPr>
          <p:cNvPr id="3" name="Content Placeholder 2">
            <a:extLst>
              <a:ext uri="{FF2B5EF4-FFF2-40B4-BE49-F238E27FC236}">
                <a16:creationId xmlns:a16="http://schemas.microsoft.com/office/drawing/2014/main" id="{3A512D78-3A6A-164C-B719-42020B8DB391}"/>
              </a:ext>
            </a:extLst>
          </p:cNvPr>
          <p:cNvSpPr>
            <a:spLocks noGrp="1"/>
          </p:cNvSpPr>
          <p:nvPr>
            <p:ph idx="1"/>
          </p:nvPr>
        </p:nvSpPr>
        <p:spPr>
          <a:xfrm>
            <a:off x="628650" y="1825625"/>
            <a:ext cx="7886700" cy="4351338"/>
          </a:xfrm>
        </p:spPr>
        <p:txBody>
          <a:bodyPr>
            <a:normAutofit fontScale="92500" lnSpcReduction="20000"/>
          </a:bodyPr>
          <a:lstStyle/>
          <a:p>
            <a:r>
              <a:rPr lang="en-US" dirty="0"/>
              <a:t>Committed believers:</a:t>
            </a:r>
          </a:p>
          <a:p>
            <a:pPr lvl="1"/>
            <a:r>
              <a:rPr lang="en-US" dirty="0"/>
              <a:t>Have their convictions and will not accept any claims that are inconsistent</a:t>
            </a:r>
          </a:p>
          <a:p>
            <a:pPr lvl="1"/>
            <a:r>
              <a:rPr lang="en-US" dirty="0"/>
              <a:t>Russel’s teapot</a:t>
            </a:r>
          </a:p>
          <a:p>
            <a:pPr lvl="1"/>
            <a:endParaRPr lang="en-US" dirty="0"/>
          </a:p>
          <a:p>
            <a:r>
              <a:rPr lang="en-US" dirty="0"/>
              <a:t>Fanatical skeptic:</a:t>
            </a:r>
          </a:p>
          <a:p>
            <a:pPr lvl="1"/>
            <a:r>
              <a:rPr lang="en-US" dirty="0"/>
              <a:t>Demand definitive proof when no proof is possible (e.g., that the sun will rise tomorrow)</a:t>
            </a:r>
          </a:p>
          <a:p>
            <a:pPr lvl="1"/>
            <a:r>
              <a:rPr lang="en-US" dirty="0"/>
              <a:t>Accept nothing short of absolute proof, </a:t>
            </a:r>
            <a:br>
              <a:rPr lang="en-US" dirty="0"/>
            </a:br>
            <a:r>
              <a:rPr lang="en-US" dirty="0"/>
              <a:t>which is usually impossible</a:t>
            </a:r>
          </a:p>
          <a:p>
            <a:pPr lvl="1"/>
            <a:endParaRPr lang="en-US" dirty="0"/>
          </a:p>
          <a:p>
            <a:r>
              <a:rPr lang="en-US" dirty="0"/>
              <a:t>Both are “unreasonable” in the </a:t>
            </a:r>
            <a:br>
              <a:rPr lang="en-US" dirty="0"/>
            </a:br>
            <a:r>
              <a:rPr lang="en-US" dirty="0"/>
              <a:t>context of argumentation</a:t>
            </a:r>
          </a:p>
        </p:txBody>
      </p:sp>
      <p:sp>
        <p:nvSpPr>
          <p:cNvPr id="9" name="Footer Placeholder 8">
            <a:extLst>
              <a:ext uri="{FF2B5EF4-FFF2-40B4-BE49-F238E27FC236}">
                <a16:creationId xmlns:a16="http://schemas.microsoft.com/office/drawing/2014/main" id="{357FA68E-3138-E741-8271-F093A9E4981D}"/>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1417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F7521-85AE-D343-9FC8-4CE9EFA43092}"/>
              </a:ext>
            </a:extLst>
          </p:cNvPr>
          <p:cNvSpPr>
            <a:spLocks noGrp="1"/>
          </p:cNvSpPr>
          <p:nvPr>
            <p:ph type="title"/>
          </p:nvPr>
        </p:nvSpPr>
        <p:spPr/>
        <p:txBody>
          <a:bodyPr/>
          <a:lstStyle/>
          <a:p>
            <a:r>
              <a:rPr lang="en-US" dirty="0"/>
              <a:t>Lack of shared assumptions</a:t>
            </a:r>
          </a:p>
        </p:txBody>
      </p:sp>
      <p:sp>
        <p:nvSpPr>
          <p:cNvPr id="3" name="Content Placeholder 2">
            <a:extLst>
              <a:ext uri="{FF2B5EF4-FFF2-40B4-BE49-F238E27FC236}">
                <a16:creationId xmlns:a16="http://schemas.microsoft.com/office/drawing/2014/main" id="{FE1582EF-0F4F-1045-AB06-8CFCACDA33E3}"/>
              </a:ext>
            </a:extLst>
          </p:cNvPr>
          <p:cNvSpPr>
            <a:spLocks noGrp="1"/>
          </p:cNvSpPr>
          <p:nvPr>
            <p:ph idx="1"/>
          </p:nvPr>
        </p:nvSpPr>
        <p:spPr/>
        <p:txBody>
          <a:bodyPr/>
          <a:lstStyle/>
          <a:p>
            <a:r>
              <a:rPr lang="en-US" dirty="0"/>
              <a:t>Ideology</a:t>
            </a:r>
          </a:p>
          <a:p>
            <a:pPr lvl="1"/>
            <a:r>
              <a:rPr lang="en-US" dirty="0"/>
              <a:t>Literal interpretation of the bible vs metaphorical interpretation</a:t>
            </a:r>
          </a:p>
          <a:p>
            <a:pPr lvl="1"/>
            <a:r>
              <a:rPr lang="en-US" dirty="0"/>
              <a:t>Lack of shared assumption will lead to an impasse in discussing issues like evolution</a:t>
            </a:r>
          </a:p>
          <a:p>
            <a:pPr lvl="1"/>
            <a:endParaRPr lang="en-US" dirty="0"/>
          </a:p>
          <a:p>
            <a:r>
              <a:rPr lang="en-US" dirty="0"/>
              <a:t>Personal opinions</a:t>
            </a:r>
          </a:p>
          <a:p>
            <a:pPr lvl="1"/>
            <a:r>
              <a:rPr lang="en-US" dirty="0"/>
              <a:t>“Nachos are better than pizza because </a:t>
            </a:r>
            <a:br>
              <a:rPr lang="en-US" dirty="0"/>
            </a:br>
            <a:r>
              <a:rPr lang="en-US" dirty="0"/>
              <a:t>nachos taste better”</a:t>
            </a:r>
            <a:br>
              <a:rPr lang="en-US" dirty="0"/>
            </a:br>
            <a:endParaRPr lang="en-US" dirty="0"/>
          </a:p>
          <a:p>
            <a:pPr lvl="1"/>
            <a:endParaRPr lang="en-US" dirty="0"/>
          </a:p>
          <a:p>
            <a:endParaRPr lang="en-US" dirty="0"/>
          </a:p>
        </p:txBody>
      </p:sp>
      <p:sp>
        <p:nvSpPr>
          <p:cNvPr id="5" name="Footer Placeholder 4">
            <a:extLst>
              <a:ext uri="{FF2B5EF4-FFF2-40B4-BE49-F238E27FC236}">
                <a16:creationId xmlns:a16="http://schemas.microsoft.com/office/drawing/2014/main" id="{73918077-77C4-D242-8E9E-2F103D4B8661}"/>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738493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F7521-85AE-D343-9FC8-4CE9EFA43092}"/>
              </a:ext>
            </a:extLst>
          </p:cNvPr>
          <p:cNvSpPr>
            <a:spLocks noGrp="1"/>
          </p:cNvSpPr>
          <p:nvPr>
            <p:ph type="title"/>
          </p:nvPr>
        </p:nvSpPr>
        <p:spPr>
          <a:xfrm>
            <a:off x="628650" y="365126"/>
            <a:ext cx="7886700" cy="1325563"/>
          </a:xfrm>
        </p:spPr>
        <p:txBody>
          <a:bodyPr>
            <a:noAutofit/>
          </a:bodyPr>
          <a:lstStyle/>
          <a:p>
            <a:r>
              <a:rPr lang="en-US" sz="3600" dirty="0"/>
              <a:t>Which of the following will more likely lead to rational arguments? Why?</a:t>
            </a:r>
          </a:p>
        </p:txBody>
      </p:sp>
      <p:sp>
        <p:nvSpPr>
          <p:cNvPr id="3" name="Content Placeholder 2">
            <a:extLst>
              <a:ext uri="{FF2B5EF4-FFF2-40B4-BE49-F238E27FC236}">
                <a16:creationId xmlns:a16="http://schemas.microsoft.com/office/drawing/2014/main" id="{FE1582EF-0F4F-1045-AB06-8CFCACDA33E3}"/>
              </a:ext>
            </a:extLst>
          </p:cNvPr>
          <p:cNvSpPr>
            <a:spLocks noGrp="1"/>
          </p:cNvSpPr>
          <p:nvPr>
            <p:ph idx="1"/>
          </p:nvPr>
        </p:nvSpPr>
        <p:spPr>
          <a:xfrm>
            <a:off x="628650" y="1825625"/>
            <a:ext cx="7886700" cy="4351338"/>
          </a:xfrm>
        </p:spPr>
        <p:txBody>
          <a:bodyPr/>
          <a:lstStyle/>
          <a:p>
            <a:r>
              <a:rPr lang="en-US" dirty="0"/>
              <a:t>Are the Star Wars films good science fiction?</a:t>
            </a:r>
          </a:p>
          <a:p>
            <a:endParaRPr lang="en-US" dirty="0"/>
          </a:p>
          <a:p>
            <a:r>
              <a:rPr lang="en-US" dirty="0"/>
              <a:t>Is it ethically justifiable to capture dolphins and train them for human entertainment?</a:t>
            </a:r>
          </a:p>
        </p:txBody>
      </p:sp>
      <p:sp>
        <p:nvSpPr>
          <p:cNvPr id="7" name="Footer Placeholder 6">
            <a:extLst>
              <a:ext uri="{FF2B5EF4-FFF2-40B4-BE49-F238E27FC236}">
                <a16:creationId xmlns:a16="http://schemas.microsoft.com/office/drawing/2014/main" id="{69D2B221-66C7-CE41-AF5A-2E9FD6695E0B}"/>
              </a:ext>
            </a:extLst>
          </p:cNvPr>
          <p:cNvSpPr>
            <a:spLocks noGrp="1"/>
          </p:cNvSpPr>
          <p:nvPr>
            <p:ph type="ftr" sz="quarter" idx="11"/>
          </p:nvPr>
        </p:nvSpPr>
        <p:spPr/>
        <p:txBody>
          <a:bodyPr/>
          <a:lstStyle/>
          <a:p>
            <a:r>
              <a:rPr lang="en-US"/>
              <a:t>Copyright 2021 Blair MacIntyre ((CC BY-NC-SA 4.0))</a:t>
            </a:r>
            <a:endParaRPr lang="en-US" dirty="0"/>
          </a:p>
        </p:txBody>
      </p:sp>
    </p:spTree>
    <p:extLst>
      <p:ext uri="{BB962C8B-B14F-4D97-AF65-F5344CB8AC3E}">
        <p14:creationId xmlns:p14="http://schemas.microsoft.com/office/powerpoint/2010/main" val="33392686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2883</TotalTime>
  <Words>3317</Words>
  <Application>Microsoft Macintosh PowerPoint</Application>
  <PresentationFormat>On-screen Show (4:3)</PresentationFormat>
  <Paragraphs>503</Paragraphs>
  <Slides>50</Slides>
  <Notes>19</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Arial</vt:lpstr>
      <vt:lpstr>Calibri</vt:lpstr>
      <vt:lpstr>Calibri Light</vt:lpstr>
      <vt:lpstr>Corbel</vt:lpstr>
      <vt:lpstr>Times New Roman</vt:lpstr>
      <vt:lpstr>Office Theme</vt:lpstr>
      <vt:lpstr>CS 4873: Computing, Society &amp; Professionalism  Blair MacIntyre | Professor | School of Interactive Computing</vt:lpstr>
      <vt:lpstr>Term Paper (and Homeworks)</vt:lpstr>
      <vt:lpstr>What’s in an argument?</vt:lpstr>
      <vt:lpstr>Issue questions and Information questions</vt:lpstr>
      <vt:lpstr>Issue or Information Q:</vt:lpstr>
      <vt:lpstr>Pseudo-arguments</vt:lpstr>
      <vt:lpstr>Unreasonable participants: Committed Believers and Fanatical Skeptics</vt:lpstr>
      <vt:lpstr>Lack of shared assumptions</vt:lpstr>
      <vt:lpstr>Which of the following will more likely lead to rational arguments? Why?</vt:lpstr>
      <vt:lpstr>Rhetoric 101</vt:lpstr>
      <vt:lpstr>The rhetorical triangle</vt:lpstr>
      <vt:lpstr>The Rhetorical…Rectangle?</vt:lpstr>
      <vt:lpstr>Rhetorical tools</vt:lpstr>
      <vt:lpstr>PowerPoint Presentation</vt:lpstr>
      <vt:lpstr>PowerPoint Presentation</vt:lpstr>
      <vt:lpstr>Writing arguments</vt:lpstr>
      <vt:lpstr>Writing Arguments</vt:lpstr>
      <vt:lpstr>Classical Arguments</vt:lpstr>
      <vt:lpstr>Introduction</vt:lpstr>
      <vt:lpstr>Presentation of writer’s position</vt:lpstr>
      <vt:lpstr>Summary of opposing views</vt:lpstr>
      <vt:lpstr>Response to opposing views</vt:lpstr>
      <vt:lpstr>Conclusion</vt:lpstr>
      <vt:lpstr>Classical argument</vt:lpstr>
      <vt:lpstr>Not the only way to do it</vt:lpstr>
      <vt:lpstr>Delayed-thesis argument</vt:lpstr>
      <vt:lpstr>Adversarial vs Dialogic</vt:lpstr>
      <vt:lpstr>Rogerian argument</vt:lpstr>
      <vt:lpstr>Rogerian argument structure</vt:lpstr>
      <vt:lpstr>Choose structure based on your audience</vt:lpstr>
      <vt:lpstr>Toulmin method for constructing claims</vt:lpstr>
      <vt:lpstr>Enthymeme</vt:lpstr>
      <vt:lpstr>Enthymeme</vt:lpstr>
      <vt:lpstr>Enthymeme</vt:lpstr>
      <vt:lpstr>Enthymeme</vt:lpstr>
      <vt:lpstr>Grounds</vt:lpstr>
      <vt:lpstr>Backing</vt:lpstr>
      <vt:lpstr>Conditions of rebuttal</vt:lpstr>
      <vt:lpstr>Evidence</vt:lpstr>
      <vt:lpstr>What is evidence?</vt:lpstr>
      <vt:lpstr>Persuasive Use of Evidence</vt:lpstr>
      <vt:lpstr>Sources</vt:lpstr>
      <vt:lpstr>Types of Evidence</vt:lpstr>
      <vt:lpstr>Personal experience</vt:lpstr>
      <vt:lpstr>Observation / field research</vt:lpstr>
      <vt:lpstr>Interviews / questionnaires</vt:lpstr>
      <vt:lpstr>Testimony</vt:lpstr>
      <vt:lpstr>Statistics</vt:lpstr>
      <vt:lpstr>Framing evidence</vt:lpstr>
      <vt:lpstr>Many strategies for framing evidence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Rhetoric &amp; Arguments</dc:title>
  <dc:creator>Sauvik Das</dc:creator>
  <cp:lastModifiedBy>Blair MacIntyre</cp:lastModifiedBy>
  <cp:revision>19</cp:revision>
  <dcterms:created xsi:type="dcterms:W3CDTF">2020-09-10T13:59:48Z</dcterms:created>
  <dcterms:modified xsi:type="dcterms:W3CDTF">2021-02-14T22:06:47Z</dcterms:modified>
</cp:coreProperties>
</file>

<file path=docProps/thumbnail.jpeg>
</file>